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</p:sldMasterIdLst>
  <p:notesMasterIdLst>
    <p:notesMasterId r:id="rId21"/>
  </p:notesMasterIdLst>
  <p:handoutMasterIdLst>
    <p:handoutMasterId r:id="rId22"/>
  </p:handoutMasterIdLst>
  <p:sldIdLst>
    <p:sldId id="350" r:id="rId5"/>
    <p:sldId id="365" r:id="rId6"/>
    <p:sldId id="364" r:id="rId7"/>
    <p:sldId id="367" r:id="rId8"/>
    <p:sldId id="368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9" r:id="rId17"/>
    <p:sldId id="382" r:id="rId18"/>
    <p:sldId id="383" r:id="rId19"/>
    <p:sldId id="384" r:id="rId20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9" d="100"/>
          <a:sy n="99" d="100"/>
        </p:scale>
        <p:origin x="28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 PAGLIA VINCENT" userId="073be96a-ec3e-4219-b744-97ee82e5afb0" providerId="ADAL" clId="{C1BF56B3-7FEF-4647-988C-9A8219FACA61}"/>
    <pc:docChg chg="modSld">
      <pc:chgData name="LA PAGLIA VINCENT" userId="073be96a-ec3e-4219-b744-97ee82e5afb0" providerId="ADAL" clId="{C1BF56B3-7FEF-4647-988C-9A8219FACA61}" dt="2024-05-22T10:08:16.968" v="1" actId="115"/>
      <pc:docMkLst>
        <pc:docMk/>
      </pc:docMkLst>
      <pc:sldChg chg="modSp mod">
        <pc:chgData name="LA PAGLIA VINCENT" userId="073be96a-ec3e-4219-b744-97ee82e5afb0" providerId="ADAL" clId="{C1BF56B3-7FEF-4647-988C-9A8219FACA61}" dt="2024-05-22T10:08:16.968" v="1" actId="115"/>
        <pc:sldMkLst>
          <pc:docMk/>
          <pc:sldMk cId="2111728011" sldId="384"/>
        </pc:sldMkLst>
        <pc:spChg chg="mod">
          <ac:chgData name="LA PAGLIA VINCENT" userId="073be96a-ec3e-4219-b744-97ee82e5afb0" providerId="ADAL" clId="{C1BF56B3-7FEF-4647-988C-9A8219FACA61}" dt="2024-05-22T10:08:16.968" v="1" actId="115"/>
          <ac:spMkLst>
            <pc:docMk/>
            <pc:sldMk cId="2111728011" sldId="384"/>
            <ac:spMk id="6" creationId="{BD8D9126-CE05-4342-93A9-41EA5685442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E6D13E5-4CEC-3A4A-8E5D-AFCEE7512E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F6ECA55-825B-40C4-AA80-03964DC4EE0C}" type="datetime1">
              <a:rPr lang="fr-FR" noProof="0" smtClean="0"/>
              <a:t>22/05/2024</a:t>
            </a:fld>
            <a:endParaRPr lang="fr-FR" noProof="0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9C7E07-3C67-C64C-8DA0-0404F6303970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497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684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910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468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6118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250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85225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972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015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639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180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692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586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5947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125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045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054" y="2116182"/>
            <a:ext cx="5491571" cy="1514019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Forme libre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1" name="Forme libre 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2" name="Forme libre 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18" name="Espace réservé du texte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7055" y="4549553"/>
            <a:ext cx="5491570" cy="95333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BDEF3328-825B-3946-8472-DB93D6A32867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0" name="Forme libre 19">
              <a:extLst>
                <a:ext uri="{FF2B5EF4-FFF2-40B4-BE49-F238E27FC236}">
                  <a16:creationId xmlns:a16="http://schemas.microsoft.com/office/drawing/2014/main" id="{4E4E09DF-AF21-0E4A-9838-14DFBFFED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1" name="Forme libre 20">
              <a:extLst>
                <a:ext uri="{FF2B5EF4-FFF2-40B4-BE49-F238E27FC236}">
                  <a16:creationId xmlns:a16="http://schemas.microsoft.com/office/drawing/2014/main" id="{653F54AE-9BC1-3A45-A129-4028EADE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2" name="Forme libre 21">
              <a:extLst>
                <a:ext uri="{FF2B5EF4-FFF2-40B4-BE49-F238E27FC236}">
                  <a16:creationId xmlns:a16="http://schemas.microsoft.com/office/drawing/2014/main" id="{254F6D22-4944-974A-999E-F9E22F15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32" name="Titr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7" name="Espace réservé du contenu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8" name="Espace réservé du contenu 3">
            <a:extLst>
              <a:ext uri="{FF2B5EF4-FFF2-40B4-BE49-F238E27FC236}">
                <a16:creationId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ED51C063-0222-064B-8A2E-485FE9EAC10D}"/>
              </a:ext>
            </a:extLst>
          </p:cNvPr>
          <p:cNvCxnSpPr>
            <a:cxnSpLocks/>
          </p:cNvCxnSpPr>
          <p:nvPr userDrawn="1"/>
        </p:nvCxnSpPr>
        <p:spPr>
          <a:xfrm>
            <a:off x="63627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914D182-A7DD-4F7B-B207-262854316E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7645359A-0831-4F53-9B76-98B4927FDA58}" type="datetime4">
              <a:rPr lang="fr-FR" noProof="0" smtClean="0">
                <a:latin typeface="+mn-lt"/>
              </a:rPr>
              <a:t>22 mai 2024</a:t>
            </a:fld>
            <a:endParaRPr lang="fr-FR" noProof="0" dirty="0">
              <a:latin typeface="+mn-lt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0B29252-5D0B-4B9D-9FBD-8EC0929FE0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fr-FR" noProof="0" dirty="0"/>
              <a:t>Rapport annuel</a:t>
            </a:r>
            <a:endParaRPr lang="fr-FR" b="0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B4FEF6-E217-4110-BBF5-C4B77ADC84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e 36">
            <a:extLst>
              <a:ext uri="{FF2B5EF4-FFF2-40B4-BE49-F238E27FC236}">
                <a16:creationId xmlns:a16="http://schemas.microsoft.com/office/drawing/2014/main" id="{868B08E5-2F7C-7749-8BDF-386EAF974BB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38" name="Forme libre 37">
              <a:extLst>
                <a:ext uri="{FF2B5EF4-FFF2-40B4-BE49-F238E27FC236}">
                  <a16:creationId xmlns:a16="http://schemas.microsoft.com/office/drawing/2014/main" id="{F3E300C0-0B72-9048-9E16-2166E1A88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9" name="Forme libre 38">
              <a:extLst>
                <a:ext uri="{FF2B5EF4-FFF2-40B4-BE49-F238E27FC236}">
                  <a16:creationId xmlns:a16="http://schemas.microsoft.com/office/drawing/2014/main" id="{E4AA520D-9D51-3A42-B9B1-DF72169BC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40" name="Forme libre 39">
              <a:extLst>
                <a:ext uri="{FF2B5EF4-FFF2-40B4-BE49-F238E27FC236}">
                  <a16:creationId xmlns:a16="http://schemas.microsoft.com/office/drawing/2014/main" id="{D5F2735E-137C-DB47-AEF0-EFC871A3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32" name="Titr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27" name="Espace réservé du contenu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057DFE0A-61D9-1B48-8196-EA94D04685D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21" name="Espace réservé du contenu 3">
            <a:extLst>
              <a:ext uri="{FF2B5EF4-FFF2-40B4-BE49-F238E27FC236}">
                <a16:creationId xmlns:a16="http://schemas.microsoft.com/office/drawing/2014/main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368648FC-FC9A-5645-8F0C-390FFFAE180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24" name="Espace réservé du contenu 3">
            <a:extLst>
              <a:ext uri="{FF2B5EF4-FFF2-40B4-BE49-F238E27FC236}">
                <a16:creationId xmlns:a16="http://schemas.microsoft.com/office/drawing/2014/main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0FA07F3-F8E4-4505-85EC-22734AC687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C6288466-8D88-4E34-AAEC-DD4F94D8780C}" type="datetime4">
              <a:rPr lang="fr-FR" noProof="0" smtClean="0">
                <a:latin typeface="+mn-lt"/>
              </a:rPr>
              <a:t>22 mai 2024</a:t>
            </a:fld>
            <a:endParaRPr lang="fr-FR" noProof="0" dirty="0">
              <a:latin typeface="+mn-lt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5165D22-FEF5-4F30-8822-5D2378806A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fr-FR" noProof="0" dirty="0"/>
              <a:t>Rapport annuel</a:t>
            </a:r>
            <a:endParaRPr lang="fr-FR" b="0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40F86B-3DA3-4708-AAF5-387BA115C4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capitulatif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6" name="Forme libre 15">
              <a:extLst>
                <a:ext uri="{FF2B5EF4-FFF2-40B4-BE49-F238E27FC236}">
                  <a16:creationId xmlns:a16="http://schemas.microsoft.com/office/drawing/2014/main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7" name="Forme libre 16">
              <a:extLst>
                <a:ext uri="{FF2B5EF4-FFF2-40B4-BE49-F238E27FC236}">
                  <a16:creationId xmlns:a16="http://schemas.microsoft.com/office/drawing/2014/main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8" name="Forme libre 17">
              <a:extLst>
                <a:ext uri="{FF2B5EF4-FFF2-40B4-BE49-F238E27FC236}">
                  <a16:creationId xmlns:a16="http://schemas.microsoft.com/office/drawing/2014/main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85D552-3AFC-4D21-A944-9D41E128A9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1" name="Espace réservé du texte 2">
            <a:extLst>
              <a:ext uri="{FF2B5EF4-FFF2-40B4-BE49-F238E27FC236}">
                <a16:creationId xmlns:a16="http://schemas.microsoft.com/office/drawing/2014/main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EE50320A-D017-45C6-9986-94BC43911E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3655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3" name="Espace réservé du texte 2">
            <a:extLst>
              <a:ext uri="{FF2B5EF4-FFF2-40B4-BE49-F238E27FC236}">
                <a16:creationId xmlns:a16="http://schemas.microsoft.com/office/drawing/2014/main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1F528150-326B-4BB3-AC38-7FC805DB6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2500" y="4646997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5" name="Espace réservé du texte 2">
            <a:extLst>
              <a:ext uri="{FF2B5EF4-FFF2-40B4-BE49-F238E27FC236}">
                <a16:creationId xmlns:a16="http://schemas.microsoft.com/office/drawing/2014/main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29E4D063-8666-4D7A-B8C8-2B9383F798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99647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7" name="Espace réservé du texte 2">
            <a:extLst>
              <a:ext uri="{FF2B5EF4-FFF2-40B4-BE49-F238E27FC236}">
                <a16:creationId xmlns:a16="http://schemas.microsoft.com/office/drawing/2014/main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8" name="Espace réservé du texte 3">
            <a:extLst>
              <a:ext uri="{FF2B5EF4-FFF2-40B4-BE49-F238E27FC236}">
                <a16:creationId xmlns:a16="http://schemas.microsoft.com/office/drawing/2014/main" id="{2CF285B7-A950-4326-A4D5-F5D542D2D6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9647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C45E38A-5516-4C3E-88FC-0DCBD876054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 rtlCol="0"/>
          <a:lstStyle/>
          <a:p>
            <a:pPr rtl="0"/>
            <a:fld id="{C51EE2EC-99B5-4773-BA40-B855AAF653DA}" type="datetime4">
              <a:rPr lang="fr-FR" noProof="0" smtClean="0">
                <a:latin typeface="+mn-lt"/>
              </a:rPr>
              <a:t>22 mai 2024</a:t>
            </a:fld>
            <a:endParaRPr lang="fr-FR" noProof="0" dirty="0">
              <a:latin typeface="+mn-lt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225273-038D-4F51-A093-83D80104F21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/>
          <a:p>
            <a:pPr rtl="0"/>
            <a:r>
              <a:rPr lang="fr-FR" noProof="0" dirty="0"/>
              <a:t>Rapport annuel</a:t>
            </a:r>
            <a:endParaRPr lang="fr-FR" b="0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F24E14-E0E0-44FA-A4AA-FA63A858730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29">
            <a:extLst>
              <a:ext uri="{FF2B5EF4-FFF2-40B4-BE49-F238E27FC236}">
                <a16:creationId xmlns:a16="http://schemas.microsoft.com/office/drawing/2014/main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7" name="Sous-titre 2">
            <a:extLst>
              <a:ext uri="{FF2B5EF4-FFF2-40B4-BE49-F238E27FC236}">
                <a16:creationId xmlns:a16="http://schemas.microsoft.com/office/drawing/2014/main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 rtlCol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AB5C3BF3-A164-DD48-BD02-4587489DA105}"/>
              </a:ext>
            </a:extLst>
          </p:cNvPr>
          <p:cNvCxnSpPr>
            <a:cxnSpLocks/>
          </p:cNvCxnSpPr>
          <p:nvPr userDrawn="1"/>
        </p:nvCxnSpPr>
        <p:spPr>
          <a:xfrm>
            <a:off x="6896100" y="3233703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Espace réservé d’image 2">
            <a:extLst>
              <a:ext uri="{FF2B5EF4-FFF2-40B4-BE49-F238E27FC236}">
                <a16:creationId xmlns:a16="http://schemas.microsoft.com/office/drawing/2014/main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 rtlCol="0"/>
          <a:lstStyle/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FFEF81ED-50DF-3946-87D9-407C13C3CE9F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31" name="Forme libre 30">
              <a:extLst>
                <a:ext uri="{FF2B5EF4-FFF2-40B4-BE49-F238E27FC236}">
                  <a16:creationId xmlns:a16="http://schemas.microsoft.com/office/drawing/2014/main" id="{4B6857A0-601C-9C40-ADB4-7927C7A4E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2" name="Forme libre 31">
              <a:extLst>
                <a:ext uri="{FF2B5EF4-FFF2-40B4-BE49-F238E27FC236}">
                  <a16:creationId xmlns:a16="http://schemas.microsoft.com/office/drawing/2014/main" id="{31562ACC-ECB3-4841-A52C-00DAFF438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3" name="Forme libre 32">
              <a:extLst>
                <a:ext uri="{FF2B5EF4-FFF2-40B4-BE49-F238E27FC236}">
                  <a16:creationId xmlns:a16="http://schemas.microsoft.com/office/drawing/2014/main" id="{77C317B8-91B4-7040-AB8C-CE822CA28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999130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Forme automatiqu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8" name="Forme libre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9" name="Forme libre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0" name="Forme libre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1" name="Forme libre 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12" name="Titr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Espace réservé du texte 29">
            <a:extLst>
              <a:ext uri="{FF2B5EF4-FFF2-40B4-BE49-F238E27FC236}">
                <a16:creationId xmlns:a16="http://schemas.microsoft.com/office/drawing/2014/main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5" name="Espace réservé du texte 29">
            <a:extLst>
              <a:ext uri="{FF2B5EF4-FFF2-40B4-BE49-F238E27FC236}">
                <a16:creationId xmlns:a16="http://schemas.microsoft.com/office/drawing/2014/main" id="{18ABDA74-C3EC-274D-BE87-AC5B825A2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3DDE02E-BC75-2645-8725-CA2CFD327A3C}"/>
              </a:ext>
            </a:extLst>
          </p:cNvPr>
          <p:cNvCxnSpPr>
            <a:cxnSpLocks/>
          </p:cNvCxnSpPr>
          <p:nvPr userDrawn="1"/>
        </p:nvCxnSpPr>
        <p:spPr>
          <a:xfrm>
            <a:off x="3663043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Espace réservé du texte 29">
            <a:extLst>
              <a:ext uri="{FF2B5EF4-FFF2-40B4-BE49-F238E27FC236}">
                <a16:creationId xmlns:a16="http://schemas.microsoft.com/office/drawing/2014/main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8" name="Espace réservé du texte 29">
            <a:extLst>
              <a:ext uri="{FF2B5EF4-FFF2-40B4-BE49-F238E27FC236}">
                <a16:creationId xmlns:a16="http://schemas.microsoft.com/office/drawing/2014/main" id="{0E9E9D03-0186-5B4C-A73F-95ADCD08A4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01EE6FD-FABB-AD48-92DA-19805B502918}"/>
              </a:ext>
            </a:extLst>
          </p:cNvPr>
          <p:cNvCxnSpPr>
            <a:cxnSpLocks/>
          </p:cNvCxnSpPr>
          <p:nvPr userDrawn="1"/>
        </p:nvCxnSpPr>
        <p:spPr>
          <a:xfrm>
            <a:off x="952500" y="4248119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Espace réservé du texte 29">
            <a:extLst>
              <a:ext uri="{FF2B5EF4-FFF2-40B4-BE49-F238E27FC236}">
                <a16:creationId xmlns:a16="http://schemas.microsoft.com/office/drawing/2014/main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2" name="Espace réservé du texte 29">
            <a:extLst>
              <a:ext uri="{FF2B5EF4-FFF2-40B4-BE49-F238E27FC236}">
                <a16:creationId xmlns:a16="http://schemas.microsoft.com/office/drawing/2014/main" id="{97DCC038-CDD3-1D48-B8BA-2617616935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93BB36CC-7349-334D-A028-58D01025E726}"/>
              </a:ext>
            </a:extLst>
          </p:cNvPr>
          <p:cNvCxnSpPr>
            <a:cxnSpLocks/>
          </p:cNvCxnSpPr>
          <p:nvPr userDrawn="1"/>
        </p:nvCxnSpPr>
        <p:spPr>
          <a:xfrm>
            <a:off x="3663043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Espace réservé du texte 29">
            <a:extLst>
              <a:ext uri="{FF2B5EF4-FFF2-40B4-BE49-F238E27FC236}">
                <a16:creationId xmlns:a16="http://schemas.microsoft.com/office/drawing/2014/main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5" name="Espace réservé du texte 29">
            <a:extLst>
              <a:ext uri="{FF2B5EF4-FFF2-40B4-BE49-F238E27FC236}">
                <a16:creationId xmlns:a16="http://schemas.microsoft.com/office/drawing/2014/main" id="{773FBF72-A3D8-2F4E-BAD2-2755F0BE4A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C402C0D4-D9C4-F547-B996-38177302A3DC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Espace réservé du texte 29">
            <a:extLst>
              <a:ext uri="{FF2B5EF4-FFF2-40B4-BE49-F238E27FC236}">
                <a16:creationId xmlns:a16="http://schemas.microsoft.com/office/drawing/2014/main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8" name="Espace réservé du texte 29">
            <a:extLst>
              <a:ext uri="{FF2B5EF4-FFF2-40B4-BE49-F238E27FC236}">
                <a16:creationId xmlns:a16="http://schemas.microsoft.com/office/drawing/2014/main" id="{DD138509-2AA1-D540-90D6-2884749566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2655503-4608-4F79-A5D4-B2F67958F263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 rtlCol="0"/>
          <a:lstStyle/>
          <a:p>
            <a:pPr rtl="0"/>
            <a:fld id="{69C78329-F967-4CEA-A59F-5F7BBAF0BBEE}" type="datetime4">
              <a:rPr lang="fr-FR" noProof="0" smtClean="0">
                <a:latin typeface="+mn-lt"/>
              </a:rPr>
              <a:t>22 mai 2024</a:t>
            </a:fld>
            <a:endParaRPr lang="fr-FR" noProof="0" dirty="0">
              <a:latin typeface="+mn-lt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DAFA395-FE4C-4A99-A74E-57757D8473E1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 rtlCol="0"/>
          <a:lstStyle/>
          <a:p>
            <a:pPr rtl="0"/>
            <a:r>
              <a:rPr lang="fr-FR" noProof="0" dirty="0"/>
              <a:t>Rapport annuel</a:t>
            </a:r>
            <a:endParaRPr lang="fr-FR" b="0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0A6A117-A0E8-43E1-9120-CE3B8B97667F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fr-FR" noProof="0" smtClean="0"/>
              <a:pPr rtl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0930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5" name="Forme libre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6" name="Forme libre 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9" name="Forme libre 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14" name="Espace réservé d’image 2">
            <a:extLst>
              <a:ext uri="{FF2B5EF4-FFF2-40B4-BE49-F238E27FC236}">
                <a16:creationId xmlns:a16="http://schemas.microsoft.com/office/drawing/2014/main" id="{F0C4E8C2-3240-594A-9D5E-1BCD1AF44C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-22543"/>
            <a:ext cx="6096000" cy="6903086"/>
          </a:xfrm>
        </p:spPr>
        <p:txBody>
          <a:bodyPr rtlCol="0"/>
          <a:lstStyle/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Espace réservé du texte 29">
            <a:extLst>
              <a:ext uri="{FF2B5EF4-FFF2-40B4-BE49-F238E27FC236}">
                <a16:creationId xmlns:a16="http://schemas.microsoft.com/office/drawing/2014/main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4572001" cy="27952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64E0B3-57C5-4DAF-8531-F39610E77C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131C2904-DF94-4D90-AA4D-36FC60DC9FFF}" type="datetime4">
              <a:rPr lang="fr-FR" noProof="0" smtClean="0">
                <a:latin typeface="+mn-lt"/>
              </a:rPr>
              <a:t>22 mai 2024</a:t>
            </a:fld>
            <a:endParaRPr lang="fr-FR" noProof="0" dirty="0">
              <a:latin typeface="+mn-lt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E0EC46-C626-4D58-AB64-0B3B850D14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fr-FR" noProof="0" dirty="0"/>
              <a:t>Rapport annuel</a:t>
            </a:r>
            <a:endParaRPr lang="fr-FR" b="0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F25D00C-8F5C-4528-87FA-F9431D9675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073769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us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’image 2">
            <a:extLst>
              <a:ext uri="{FF2B5EF4-FFF2-40B4-BE49-F238E27FC236}">
                <a16:creationId xmlns:a16="http://schemas.microsoft.com/office/drawing/2014/main" id="{50E2385F-F6FA-D345-AF77-A9EE8E4931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8" cy="6858000"/>
          </a:xfrm>
          <a:solidFill>
            <a:schemeClr val="accent2"/>
          </a:solidFill>
        </p:spPr>
        <p:txBody>
          <a:bodyPr rtlCol="0"/>
          <a:lstStyle/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Forme libre 22">
              <a:extLst>
                <a:ext uri="{FF2B5EF4-FFF2-40B4-BE49-F238E27FC236}">
                  <a16:creationId xmlns:a16="http://schemas.microsoft.com/office/drawing/2014/main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4" name="Forme libre 23">
              <a:extLst>
                <a:ext uri="{FF2B5EF4-FFF2-40B4-BE49-F238E27FC236}">
                  <a16:creationId xmlns:a16="http://schemas.microsoft.com/office/drawing/2014/main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5" name="Forme libre 24">
              <a:extLst>
                <a:ext uri="{FF2B5EF4-FFF2-40B4-BE49-F238E27FC236}">
                  <a16:creationId xmlns:a16="http://schemas.microsoft.com/office/drawing/2014/main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357889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fr-FR" noProof="0"/>
              <a:t>Cliquez sur l'icône pour ajouter un graphique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Cliquez pour modifier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71012B1-809A-45CE-9FED-46D08DC8C42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D5D36DBF-28AC-411E-9B0E-58D75FC5605B}" type="datetime4">
              <a:rPr lang="fr-FR" noProof="0" smtClean="0">
                <a:latin typeface="+mn-lt"/>
              </a:rPr>
              <a:t>22 mai 2024</a:t>
            </a:fld>
            <a:endParaRPr lang="fr-FR" noProof="0">
              <a:latin typeface="+mn-lt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B6FA27-6601-4107-A3C9-808CB443024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fr-FR" noProof="0"/>
              <a:t>Rapport annuel</a:t>
            </a:r>
            <a:endParaRPr lang="fr-FR" b="0" noProof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19432A-F8B5-4A96-AEE6-2E159658D5D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fr-FR" noProof="0" smtClean="0"/>
              <a:pPr/>
              <a:t>‹N°›</a:t>
            </a:fld>
            <a:endParaRPr lang="fr-FR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5862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Cliquez pour modifier </a:t>
            </a:r>
          </a:p>
        </p:txBody>
      </p:sp>
      <p:sp>
        <p:nvSpPr>
          <p:cNvPr id="9" name="Espace réservé du tableau 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 rtlCol="0"/>
          <a:lstStyle/>
          <a:p>
            <a:pPr rtl="0"/>
            <a:r>
              <a:rPr lang="fr-FR" noProof="0"/>
              <a:t>Cliquez sur l'icône pour ajouter un tableau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B2411D2-78FE-46C1-9EA9-C6A882903B5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AC0E917F-BC7D-4422-A08E-161501F5AE6B}" type="datetime4">
              <a:rPr lang="fr-FR" noProof="0" smtClean="0">
                <a:latin typeface="+mn-lt"/>
              </a:rPr>
              <a:t>22 mai 2024</a:t>
            </a:fld>
            <a:endParaRPr lang="fr-FR" noProof="0">
              <a:latin typeface="+mn-lt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04DAF8F-82DB-4DBE-9041-71217A4516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fr-FR" noProof="0"/>
              <a:t>Rapport annuel</a:t>
            </a:r>
            <a:endParaRPr lang="fr-FR" b="0" noProof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82F761B-6706-439D-9C75-43E751AB195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fr-FR" noProof="0" smtClean="0"/>
              <a:pPr/>
              <a:t>‹N°›</a:t>
            </a:fld>
            <a:endParaRPr lang="fr-FR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310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2476500"/>
            <a:ext cx="7132320" cy="3289971"/>
          </a:xfrm>
          <a:prstGeom prst="rect">
            <a:avLst/>
          </a:prstGeom>
          <a:ln>
            <a:noFill/>
          </a:ln>
        </p:spPr>
        <p:txBody>
          <a:bodyPr lIns="0" tIns="0" rIns="0" bIns="0" rtlCol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10" name="Zone de texte 9">
            <a:extLst>
              <a:ext uri="{FF2B5EF4-FFF2-40B4-BE49-F238E27FC236}">
                <a16:creationId xmlns:a16="http://schemas.microsoft.com/office/drawing/2014/main" id="{E902327D-DBD4-7A4E-ABF2-A946A559A8AD}"/>
              </a:ext>
            </a:extLst>
          </p:cNvPr>
          <p:cNvSpPr txBox="1"/>
          <p:nvPr userDrawn="1"/>
        </p:nvSpPr>
        <p:spPr>
          <a:xfrm>
            <a:off x="699948" y="-118985"/>
            <a:ext cx="158937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20000" b="1" noProof="0" dirty="0">
                <a:solidFill>
                  <a:schemeClr val="bg1"/>
                </a:solidFill>
              </a:rPr>
              <a:t>« 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ACB4ADD-D9F4-984E-B29D-A2CF6D19E810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9" name="Forme automatique 24">
              <a:extLst>
                <a:ext uri="{FF2B5EF4-FFF2-40B4-BE49-F238E27FC236}">
                  <a16:creationId xmlns:a16="http://schemas.microsoft.com/office/drawing/2014/main" id="{5017C477-A988-7041-8A67-3D8294D6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0" name="Forme libre 19">
              <a:extLst>
                <a:ext uri="{FF2B5EF4-FFF2-40B4-BE49-F238E27FC236}">
                  <a16:creationId xmlns:a16="http://schemas.microsoft.com/office/drawing/2014/main" id="{206D7F37-5DD1-A24E-9CCA-84B2A1685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1" name="Forme libre 20">
              <a:extLst>
                <a:ext uri="{FF2B5EF4-FFF2-40B4-BE49-F238E27FC236}">
                  <a16:creationId xmlns:a16="http://schemas.microsoft.com/office/drawing/2014/main" id="{A6E321C8-096C-1B41-B14F-4CA7AE04B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2" name="Forme libre 21">
              <a:extLst>
                <a:ext uri="{FF2B5EF4-FFF2-40B4-BE49-F238E27FC236}">
                  <a16:creationId xmlns:a16="http://schemas.microsoft.com/office/drawing/2014/main" id="{32B3FDD4-EB13-F44F-99D0-BFAB06F0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3" name="Forme libre 22">
              <a:extLst>
                <a:ext uri="{FF2B5EF4-FFF2-40B4-BE49-F238E27FC236}">
                  <a16:creationId xmlns:a16="http://schemas.microsoft.com/office/drawing/2014/main" id="{A20BCBD2-A735-0C43-8C55-B384372AC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69A90A7-BF26-684E-8C8B-638053DA1234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5" name="Forme libre 24">
              <a:extLst>
                <a:ext uri="{FF2B5EF4-FFF2-40B4-BE49-F238E27FC236}">
                  <a16:creationId xmlns:a16="http://schemas.microsoft.com/office/drawing/2014/main" id="{861D8E86-886A-8744-BC4C-FE82B024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6" name="Forme libre 25">
              <a:extLst>
                <a:ext uri="{FF2B5EF4-FFF2-40B4-BE49-F238E27FC236}">
                  <a16:creationId xmlns:a16="http://schemas.microsoft.com/office/drawing/2014/main" id="{2D967470-E96E-8843-AAD2-E0C8B8077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7" name="Forme libre 26">
              <a:extLst>
                <a:ext uri="{FF2B5EF4-FFF2-40B4-BE49-F238E27FC236}">
                  <a16:creationId xmlns:a16="http://schemas.microsoft.com/office/drawing/2014/main" id="{C8A27D09-765D-3949-BCCA-238C3514D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Équip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e 24">
            <a:extLst>
              <a:ext uri="{FF2B5EF4-FFF2-40B4-BE49-F238E27FC236}">
                <a16:creationId xmlns:a16="http://schemas.microsoft.com/office/drawing/2014/main" id="{A7D9F21A-75CF-6045-8FA1-C4F4E21B699C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6" name="Forme libre 25">
              <a:extLst>
                <a:ext uri="{FF2B5EF4-FFF2-40B4-BE49-F238E27FC236}">
                  <a16:creationId xmlns:a16="http://schemas.microsoft.com/office/drawing/2014/main" id="{AEA7E377-BB07-FA43-B532-10A92EE0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7" name="Forme libre 26">
              <a:extLst>
                <a:ext uri="{FF2B5EF4-FFF2-40B4-BE49-F238E27FC236}">
                  <a16:creationId xmlns:a16="http://schemas.microsoft.com/office/drawing/2014/main" id="{F18DE645-B3D5-2F4E-AAD6-002FEF13A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6" name="Forme libre 35">
              <a:extLst>
                <a:ext uri="{FF2B5EF4-FFF2-40B4-BE49-F238E27FC236}">
                  <a16:creationId xmlns:a16="http://schemas.microsoft.com/office/drawing/2014/main" id="{B90F6499-BA50-2340-A026-32C79B6BF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38" name="Espace réservé d’image 25">
            <a:extLst>
              <a:ext uri="{FF2B5EF4-FFF2-40B4-BE49-F238E27FC236}">
                <a16:creationId xmlns:a16="http://schemas.microsoft.com/office/drawing/2014/main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61" name="Titre 1">
            <a:extLst>
              <a:ext uri="{FF2B5EF4-FFF2-40B4-BE49-F238E27FC236}">
                <a16:creationId xmlns:a16="http://schemas.microsoft.com/office/drawing/2014/main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space réservé d’image 25">
            <a:extLst>
              <a:ext uri="{FF2B5EF4-FFF2-40B4-BE49-F238E27FC236}">
                <a16:creationId xmlns:a16="http://schemas.microsoft.com/office/drawing/2014/main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72" name="Espace réservé du texte 29">
            <a:extLst>
              <a:ext uri="{FF2B5EF4-FFF2-40B4-BE49-F238E27FC236}">
                <a16:creationId xmlns:a16="http://schemas.microsoft.com/office/drawing/2014/main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73" name="Espace réservé du texte 29">
            <a:extLst>
              <a:ext uri="{FF2B5EF4-FFF2-40B4-BE49-F238E27FC236}">
                <a16:creationId xmlns:a16="http://schemas.microsoft.com/office/drawing/2014/main" id="{2F3D441E-DFB1-084B-8192-C6CBECCA40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74" name="Espace réservé du texte 29">
            <a:extLst>
              <a:ext uri="{FF2B5EF4-FFF2-40B4-BE49-F238E27FC236}">
                <a16:creationId xmlns:a16="http://schemas.microsoft.com/office/drawing/2014/main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75" name="Espace réservé du texte 29">
            <a:extLst>
              <a:ext uri="{FF2B5EF4-FFF2-40B4-BE49-F238E27FC236}">
                <a16:creationId xmlns:a16="http://schemas.microsoft.com/office/drawing/2014/main" id="{63C1927C-E23B-204E-9F3A-2A67D2BF7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76" name="Espace réservé du texte 29">
            <a:extLst>
              <a:ext uri="{FF2B5EF4-FFF2-40B4-BE49-F238E27FC236}">
                <a16:creationId xmlns:a16="http://schemas.microsoft.com/office/drawing/2014/main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77" name="Espace réservé du texte 29">
            <a:extLst>
              <a:ext uri="{FF2B5EF4-FFF2-40B4-BE49-F238E27FC236}">
                <a16:creationId xmlns:a16="http://schemas.microsoft.com/office/drawing/2014/main" id="{C9FEF82E-4E9C-8343-9D36-C4A00D7137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78" name="Espace réservé du texte 29">
            <a:extLst>
              <a:ext uri="{FF2B5EF4-FFF2-40B4-BE49-F238E27FC236}">
                <a16:creationId xmlns:a16="http://schemas.microsoft.com/office/drawing/2014/main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79" name="Espace réservé du texte 29">
            <a:extLst>
              <a:ext uri="{FF2B5EF4-FFF2-40B4-BE49-F238E27FC236}">
                <a16:creationId xmlns:a16="http://schemas.microsoft.com/office/drawing/2014/main" id="{5F6C1E52-E2B6-5F45-A863-5BB35ABAFC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EFD0B2D5-B3C2-D847-A220-86CB6A37E418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28" name="Forme automatique 24">
              <a:extLst>
                <a:ext uri="{FF2B5EF4-FFF2-40B4-BE49-F238E27FC236}">
                  <a16:creationId xmlns:a16="http://schemas.microsoft.com/office/drawing/2014/main" id="{A7FD25A4-760F-814C-915F-DD6E89CA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29" name="Forme libre 28">
              <a:extLst>
                <a:ext uri="{FF2B5EF4-FFF2-40B4-BE49-F238E27FC236}">
                  <a16:creationId xmlns:a16="http://schemas.microsoft.com/office/drawing/2014/main" id="{A0CC8369-E81F-D447-87D8-1AF0C58E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0" name="Forme libre 29">
              <a:extLst>
                <a:ext uri="{FF2B5EF4-FFF2-40B4-BE49-F238E27FC236}">
                  <a16:creationId xmlns:a16="http://schemas.microsoft.com/office/drawing/2014/main" id="{C41CA81E-EF54-D048-8775-CD4AB37A7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1" name="Forme libre 30">
              <a:extLst>
                <a:ext uri="{FF2B5EF4-FFF2-40B4-BE49-F238E27FC236}">
                  <a16:creationId xmlns:a16="http://schemas.microsoft.com/office/drawing/2014/main" id="{D95A4B85-923E-B641-B239-2A1999AB2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32" name="Forme libre 31">
              <a:extLst>
                <a:ext uri="{FF2B5EF4-FFF2-40B4-BE49-F238E27FC236}">
                  <a16:creationId xmlns:a16="http://schemas.microsoft.com/office/drawing/2014/main" id="{501386DC-76EB-F34E-AD0E-22957D3B3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sp>
        <p:nvSpPr>
          <p:cNvPr id="66" name="Espace réservé d’image 25">
            <a:extLst>
              <a:ext uri="{FF2B5EF4-FFF2-40B4-BE49-F238E27FC236}">
                <a16:creationId xmlns:a16="http://schemas.microsoft.com/office/drawing/2014/main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69" name="Espace réservé d’image 25">
            <a:extLst>
              <a:ext uri="{FF2B5EF4-FFF2-40B4-BE49-F238E27FC236}">
                <a16:creationId xmlns:a16="http://schemas.microsoft.com/office/drawing/2014/main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ED89364-B1CB-4E72-A6BB-95A34B50661C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 rtlCol="0"/>
          <a:lstStyle/>
          <a:p>
            <a:pPr rtl="0"/>
            <a:fld id="{92103E55-A9A3-4D93-B60F-F23594342DEA}" type="datetime4">
              <a:rPr lang="fr-FR" noProof="0" smtClean="0">
                <a:latin typeface="+mn-lt"/>
              </a:rPr>
              <a:t>22 mai 2024</a:t>
            </a:fld>
            <a:endParaRPr lang="fr-FR" noProof="0" dirty="0">
              <a:latin typeface="+mn-lt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09328F-B310-4BF3-883E-BA9A39676AF2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 rtlCol="0"/>
          <a:lstStyle/>
          <a:p>
            <a:pPr rtl="0"/>
            <a:r>
              <a:rPr lang="fr-FR" noProof="0" dirty="0"/>
              <a:t>Rapport annuel</a:t>
            </a:r>
            <a:endParaRPr lang="fr-FR" b="0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4192EF2-9336-43EF-A365-1F54000F7D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fr-FR" noProof="0" smtClean="0"/>
              <a:pPr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52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ronologi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re 1">
            <a:extLst>
              <a:ext uri="{FF2B5EF4-FFF2-40B4-BE49-F238E27FC236}">
                <a16:creationId xmlns:a16="http://schemas.microsoft.com/office/drawing/2014/main" id="{46EEE005-F78A-9D4F-B159-964376C38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Cliquez pour modifier </a:t>
            </a:r>
          </a:p>
        </p:txBody>
      </p:sp>
      <p:sp>
        <p:nvSpPr>
          <p:cNvPr id="96" name="Espace réservé du texte 29">
            <a:extLst>
              <a:ext uri="{FF2B5EF4-FFF2-40B4-BE49-F238E27FC236}">
                <a16:creationId xmlns:a16="http://schemas.microsoft.com/office/drawing/2014/main" id="{FC61536F-8EA7-5A48-AF76-8B0E251BD8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97" name="Espace réservé du texte 29">
            <a:extLst>
              <a:ext uri="{FF2B5EF4-FFF2-40B4-BE49-F238E27FC236}">
                <a16:creationId xmlns:a16="http://schemas.microsoft.com/office/drawing/2014/main" id="{64FFD994-BD97-ED49-8607-286ECBB1CD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02" name="Espace réservé du texte 29">
            <a:extLst>
              <a:ext uri="{FF2B5EF4-FFF2-40B4-BE49-F238E27FC236}">
                <a16:creationId xmlns:a16="http://schemas.microsoft.com/office/drawing/2014/main" id="{D1ADE805-BFBC-ED47-B9CB-6CB2FF02E86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03" name="Espace réservé du texte 29">
            <a:extLst>
              <a:ext uri="{FF2B5EF4-FFF2-40B4-BE49-F238E27FC236}">
                <a16:creationId xmlns:a16="http://schemas.microsoft.com/office/drawing/2014/main" id="{334A3589-641F-F547-891B-149579153B7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106" name="Espace réservé du texte 29">
            <a:extLst>
              <a:ext uri="{FF2B5EF4-FFF2-40B4-BE49-F238E27FC236}">
                <a16:creationId xmlns:a16="http://schemas.microsoft.com/office/drawing/2014/main" id="{A63F8454-D12E-A641-ABD0-8977D3F5EC0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07" name="Espace réservé du texte 29">
            <a:extLst>
              <a:ext uri="{FF2B5EF4-FFF2-40B4-BE49-F238E27FC236}">
                <a16:creationId xmlns:a16="http://schemas.microsoft.com/office/drawing/2014/main" id="{F35AA15D-DBAD-9840-8764-A5B6D486A23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fr-FR" noProof="0"/>
              <a:t>Cliquez pour modifier les styles du texte du masque</a:t>
            </a:r>
          </a:p>
        </p:txBody>
      </p:sp>
      <p:sp>
        <p:nvSpPr>
          <p:cNvPr id="108" name="Espace réservé du texte 29">
            <a:extLst>
              <a:ext uri="{FF2B5EF4-FFF2-40B4-BE49-F238E27FC236}">
                <a16:creationId xmlns:a16="http://schemas.microsoft.com/office/drawing/2014/main" id="{8357CA0F-1A55-B145-8305-562F0DF2254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09" name="Espace réservé du texte 29">
            <a:extLst>
              <a:ext uri="{FF2B5EF4-FFF2-40B4-BE49-F238E27FC236}">
                <a16:creationId xmlns:a16="http://schemas.microsoft.com/office/drawing/2014/main" id="{D6C49F6F-AF28-8942-8442-8F54A1DC388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27" name="Rectangle 26">
            <a:extLst>
              <a:ext uri="{FF2B5EF4-FFF2-40B4-BE49-F238E27FC236}">
                <a16:creationId xmlns:a16="http://schemas.microsoft.com/office/drawing/2014/main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29" name="Rectangle 28">
            <a:extLst>
              <a:ext uri="{FF2B5EF4-FFF2-40B4-BE49-F238E27FC236}">
                <a16:creationId xmlns:a16="http://schemas.microsoft.com/office/drawing/2014/main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1DC2552-C347-4C3D-8C92-4A6981227C0E}"/>
              </a:ext>
            </a:extLst>
          </p:cNvPr>
          <p:cNvSpPr>
            <a:spLocks noGrp="1"/>
          </p:cNvSpPr>
          <p:nvPr>
            <p:ph type="dt" sz="half" idx="36"/>
          </p:nvPr>
        </p:nvSpPr>
        <p:spPr/>
        <p:txBody>
          <a:bodyPr rtlCol="0"/>
          <a:lstStyle/>
          <a:p>
            <a:pPr rtl="0"/>
            <a:fld id="{A28324AB-2FD4-45BE-AF4D-7383884D3322}" type="datetime4">
              <a:rPr lang="fr-FR" noProof="0" smtClean="0">
                <a:latin typeface="+mn-lt"/>
              </a:rPr>
              <a:t>22 mai 2024</a:t>
            </a:fld>
            <a:endParaRPr lang="fr-FR" noProof="0">
              <a:latin typeface="+mn-lt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5B7C35C-F3E4-4522-8711-16E4F9052C2C}"/>
              </a:ext>
            </a:extLst>
          </p:cNvPr>
          <p:cNvSpPr>
            <a:spLocks noGrp="1"/>
          </p:cNvSpPr>
          <p:nvPr>
            <p:ph type="ftr" sz="quarter" idx="37"/>
          </p:nvPr>
        </p:nvSpPr>
        <p:spPr/>
        <p:txBody>
          <a:bodyPr rtlCol="0"/>
          <a:lstStyle/>
          <a:p>
            <a:pPr rtl="0"/>
            <a:r>
              <a:rPr lang="fr-FR" noProof="0"/>
              <a:t>Rapport annuel</a:t>
            </a:r>
            <a:endParaRPr lang="fr-FR" b="0" noProof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F4D6BAD-56F4-42F1-A2B3-FDB73364FD40}"/>
              </a:ext>
            </a:extLst>
          </p:cNvPr>
          <p:cNvSpPr>
            <a:spLocks noGrp="1"/>
          </p:cNvSpPr>
          <p:nvPr>
            <p:ph type="sldNum" sz="quarter" idx="38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fr-FR" noProof="0" smtClean="0"/>
              <a:pPr/>
              <a:t>‹N°›</a:t>
            </a:fld>
            <a:endParaRPr lang="fr-FR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0" name="Espace réservé de la date 3">
            <a:extLst>
              <a:ext uri="{FF2B5EF4-FFF2-40B4-BE49-F238E27FC236}">
                <a16:creationId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92120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874A61BF-D000-4F99-B580-8C1CD6096ED3}" type="datetime4">
              <a:rPr lang="fr-FR" noProof="0" smtClean="0">
                <a:latin typeface="+mn-lt"/>
              </a:rPr>
              <a:t>22 mai 2024</a:t>
            </a:fld>
            <a:endParaRPr lang="fr-FR" noProof="0">
              <a:latin typeface="+mn-lt"/>
            </a:endParaRPr>
          </a:p>
        </p:txBody>
      </p:sp>
      <p:sp>
        <p:nvSpPr>
          <p:cNvPr id="31" name="Espace réservé du pied de page 4">
            <a:extLst>
              <a:ext uri="{FF2B5EF4-FFF2-40B4-BE49-F238E27FC236}">
                <a16:creationId xmlns:a16="http://schemas.microsoft.com/office/drawing/2014/main" id="{C9955F1C-C0B1-BA44-8905-6991FA0D1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4790" y="6332220"/>
            <a:ext cx="149733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fr-FR" noProof="0"/>
              <a:t>Rapport annuel</a:t>
            </a:r>
            <a:endParaRPr lang="fr-FR" b="0" noProof="0"/>
          </a:p>
        </p:txBody>
      </p:sp>
      <p:sp>
        <p:nvSpPr>
          <p:cNvPr id="32" name="Espace réservé du numéro de diapositive 5">
            <a:extLst>
              <a:ext uri="{FF2B5EF4-FFF2-40B4-BE49-F238E27FC236}">
                <a16:creationId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294A09A9-5501-47C1-A89A-A340965A2BE2}" type="slidenum">
              <a:rPr lang="fr-FR" noProof="0" smtClean="0"/>
              <a:pPr/>
              <a:t>‹N°›</a:t>
            </a:fld>
            <a:endParaRPr lang="fr-FR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e-hive.be/" TargetMode="External"/><Relationship Id="rId7" Type="http://schemas.openxmlformats.org/officeDocument/2006/relationships/hyperlink" Target="https://doi.org/10.3917/empa.060.0024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luck.synhera.be/handle/123456789/979" TargetMode="External"/><Relationship Id="rId5" Type="http://schemas.openxmlformats.org/officeDocument/2006/relationships/hyperlink" Target="https://journals.openedition.org/lectures/2259" TargetMode="External"/><Relationship Id="rId4" Type="http://schemas.openxmlformats.org/officeDocument/2006/relationships/hyperlink" Target="https://doi.org/10.1146/annurev-publhealth-052020-11073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293" y="2133600"/>
            <a:ext cx="6951216" cy="3006571"/>
          </a:xfrm>
        </p:spPr>
        <p:txBody>
          <a:bodyPr rtlCol="0" anchor="b">
            <a:normAutofit/>
          </a:bodyPr>
          <a:lstStyle/>
          <a:p>
            <a:pPr algn="just" rtl="0"/>
            <a:r>
              <a:rPr lang="fr-FR" sz="3200" dirty="0"/>
              <a:t> La complexité en matière de santé sous l’angle socio-psycho-biologique </a:t>
            </a:r>
          </a:p>
        </p:txBody>
      </p:sp>
      <p:pic>
        <p:nvPicPr>
          <p:cNvPr id="5" name="Image 4" descr="Une image contenant Graphique, graphisme, Police, logo&#10;&#10;Description générée automatiquement">
            <a:extLst>
              <a:ext uri="{FF2B5EF4-FFF2-40B4-BE49-F238E27FC236}">
                <a16:creationId xmlns:a16="http://schemas.microsoft.com/office/drawing/2014/main" id="{C2D3C631-90F4-4581-B577-9909B78E9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3600"/>
            <a:ext cx="5051394" cy="2590799"/>
          </a:xfrm>
          <a:prstGeom prst="rect">
            <a:avLst/>
          </a:prstGeom>
          <a:noFill/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881D6A2-395D-4288-BDBB-C35DF1C8EACF}"/>
              </a:ext>
            </a:extLst>
          </p:cNvPr>
          <p:cNvSpPr txBox="1"/>
          <p:nvPr/>
        </p:nvSpPr>
        <p:spPr>
          <a:xfrm>
            <a:off x="3231472" y="6223247"/>
            <a:ext cx="355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chemeClr val="bg1"/>
                </a:solidFill>
              </a:rPr>
              <a:t>16/05/2024 – La Paglia Vincent</a:t>
            </a:r>
          </a:p>
        </p:txBody>
      </p:sp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10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509911" y="2308194"/>
            <a:ext cx="108446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Holt-</a:t>
            </a:r>
            <a:r>
              <a:rPr lang="fr-BE" sz="2400" dirty="0" err="1">
                <a:solidFill>
                  <a:schemeClr val="bg1"/>
                </a:solidFill>
              </a:rPr>
              <a:t>Lunstad</a:t>
            </a:r>
            <a:r>
              <a:rPr lang="fr-BE" sz="2400" dirty="0">
                <a:solidFill>
                  <a:schemeClr val="bg1"/>
                </a:solidFill>
              </a:rPr>
              <a:t> : démontre des articulations fortes entre le social le psychologique et le biologique (2022)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Les  sociaux fragilisés voire rompus génèrent des effets psychiques ayant des formes variées de détresse, voire certaines pouvant produire des situations traumatogènes (Holt-</a:t>
            </a:r>
            <a:r>
              <a:rPr lang="fr-BE" sz="2400" dirty="0" err="1">
                <a:solidFill>
                  <a:schemeClr val="bg1"/>
                </a:solidFill>
              </a:rPr>
              <a:t>Lunstad</a:t>
            </a:r>
            <a:r>
              <a:rPr lang="fr-BE" sz="2400" dirty="0">
                <a:solidFill>
                  <a:schemeClr val="bg1"/>
                </a:solidFill>
              </a:rPr>
              <a:t> ; Van der </a:t>
            </a:r>
            <a:r>
              <a:rPr lang="fr-BE" sz="2400" dirty="0" err="1">
                <a:solidFill>
                  <a:schemeClr val="bg1"/>
                </a:solidFill>
              </a:rPr>
              <a:t>Kolk</a:t>
            </a:r>
            <a:r>
              <a:rPr lang="fr-BE" sz="2400" dirty="0">
                <a:solidFill>
                  <a:schemeClr val="bg1"/>
                </a:solidFill>
              </a:rPr>
              <a:t> Bessel, 2018)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 A leur tour, ces effets psychiques produisent et/ou amplifient des conséquences physiologiques par leur lourdeur et leur chronicité via des états inflammatoires diffus dans tout l’organisme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Effets physiologiques  :  charge allostatique chronique, les maladies cardiovasculaires, la pression artérielle, le stress oxydatif, la dérégulation </a:t>
            </a:r>
            <a:r>
              <a:rPr lang="fr-BE" sz="2400" dirty="0" err="1">
                <a:solidFill>
                  <a:schemeClr val="bg1"/>
                </a:solidFill>
              </a:rPr>
              <a:t>neuro-endocrinienne</a:t>
            </a:r>
            <a:r>
              <a:rPr lang="fr-BE" sz="2400" dirty="0">
                <a:solidFill>
                  <a:schemeClr val="bg1"/>
                </a:solidFill>
              </a:rPr>
              <a:t>, l'inflammation le fonctionnement immunitaire, les maladies cardiovasculaires, la dépression et la démence, (Holt </a:t>
            </a:r>
            <a:r>
              <a:rPr lang="fr-BE" sz="2400" dirty="0" err="1">
                <a:solidFill>
                  <a:schemeClr val="bg1"/>
                </a:solidFill>
              </a:rPr>
              <a:t>Lunstad</a:t>
            </a:r>
            <a:r>
              <a:rPr lang="fr-BE" sz="2400" dirty="0">
                <a:solidFill>
                  <a:schemeClr val="bg1"/>
                </a:solidFill>
              </a:rPr>
              <a:t> 2022 p.198). </a:t>
            </a:r>
            <a:endParaRPr lang="fr-BE" sz="40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A635703-40E1-4B52-8BC7-005EA0B23620}"/>
              </a:ext>
            </a:extLst>
          </p:cNvPr>
          <p:cNvSpPr txBox="1"/>
          <p:nvPr/>
        </p:nvSpPr>
        <p:spPr>
          <a:xfrm>
            <a:off x="648070" y="559293"/>
            <a:ext cx="4412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>
                <a:solidFill>
                  <a:schemeClr val="bg1"/>
                </a:solidFill>
              </a:rPr>
              <a:t>Articulation des risques socio-psycho-biologique </a:t>
            </a:r>
          </a:p>
        </p:txBody>
      </p:sp>
    </p:spTree>
    <p:extLst>
      <p:ext uri="{BB962C8B-B14F-4D97-AF65-F5344CB8AC3E}">
        <p14:creationId xmlns:p14="http://schemas.microsoft.com/office/powerpoint/2010/main" val="4271968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11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509911" y="2308194"/>
            <a:ext cx="108446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La vulnérabilité socio-psycho-biologique est loin d'être une affaire de fatalisme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Car: la  vulnérabilité est universelle, mais potentielle et aussi réversible (Soulet, 2005)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Dès lors : il est possible de renverser les effets incapacitants la personne.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La </a:t>
            </a:r>
            <a:r>
              <a:rPr lang="fr-BE" sz="2800" b="1" dirty="0">
                <a:solidFill>
                  <a:srgbClr val="00B050"/>
                </a:solidFill>
              </a:rPr>
              <a:t>connexion sociale </a:t>
            </a:r>
            <a:r>
              <a:rPr lang="fr-BE" sz="2800" dirty="0">
                <a:solidFill>
                  <a:schemeClr val="bg1"/>
                </a:solidFill>
              </a:rPr>
              <a:t>nous ouvre une voie sur les chemins de la reconquête d'une maîtrise de soi</a:t>
            </a:r>
            <a:endParaRPr lang="fr-BE" sz="44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A635703-40E1-4B52-8BC7-005EA0B23620}"/>
              </a:ext>
            </a:extLst>
          </p:cNvPr>
          <p:cNvSpPr txBox="1"/>
          <p:nvPr/>
        </p:nvSpPr>
        <p:spPr>
          <a:xfrm>
            <a:off x="648070" y="559293"/>
            <a:ext cx="4412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>
                <a:solidFill>
                  <a:schemeClr val="bg1"/>
                </a:solidFill>
              </a:rPr>
              <a:t>Articulation des risques socio-psycho-biologique </a:t>
            </a:r>
          </a:p>
        </p:txBody>
      </p:sp>
    </p:spTree>
    <p:extLst>
      <p:ext uri="{BB962C8B-B14F-4D97-AF65-F5344CB8AC3E}">
        <p14:creationId xmlns:p14="http://schemas.microsoft.com/office/powerpoint/2010/main" val="2159078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6238A2C7-7734-4E2E-8F06-528B098259F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559"/>
            <a:ext cx="12191998" cy="5516881"/>
          </a:xfrm>
          <a:prstGeom prst="rect">
            <a:avLst/>
          </a:prstGeom>
          <a:noFill/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A635703-40E1-4B52-8BC7-005EA0B23620}"/>
              </a:ext>
            </a:extLst>
          </p:cNvPr>
          <p:cNvSpPr txBox="1"/>
          <p:nvPr/>
        </p:nvSpPr>
        <p:spPr>
          <a:xfrm>
            <a:off x="757632" y="133562"/>
            <a:ext cx="4941477" cy="610863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62500" lnSpcReduction="20000"/>
          </a:bodyPr>
          <a:lstStyle/>
          <a:p>
            <a:r>
              <a:rPr lang="fr-FR" sz="3800" b="1" i="0" kern="1200" spc="100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 connexion sociale (Holt-</a:t>
            </a:r>
            <a:r>
              <a:rPr lang="fr-FR" sz="3800" b="1" i="0" kern="1200" spc="100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Lunstad</a:t>
            </a:r>
            <a:r>
              <a:rPr lang="fr-FR" sz="3800" b="1" i="0" kern="1200" spc="100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, 2022)</a:t>
            </a:r>
          </a:p>
        </p:txBody>
      </p:sp>
      <p:sp>
        <p:nvSpPr>
          <p:cNvPr id="5" name="Espace réservé du numéro de diapositive 4" hidden="1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>
              <a:spcAft>
                <a:spcPts val="600"/>
              </a:spcAft>
            </a:pPr>
            <a:fld id="{294A09A9-5501-47C1-A89A-A340965A2BE2}" type="slidenum">
              <a:rPr lang="fr-FR" smtClean="0"/>
              <a:pPr rtl="0">
                <a:spcAft>
                  <a:spcPts val="600"/>
                </a:spcAft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124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13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125767" y="2456795"/>
            <a:ext cx="119404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fr-BE" sz="2200" dirty="0">
                <a:solidFill>
                  <a:schemeClr val="bg1"/>
                </a:solidFill>
              </a:rPr>
              <a:t>Un moteur nécessaire se dessine pour comprendre et surpasser les situations complexes : </a:t>
            </a:r>
            <a:r>
              <a:rPr lang="fr-BE" sz="2200" dirty="0">
                <a:solidFill>
                  <a:srgbClr val="00B050"/>
                </a:solidFill>
              </a:rPr>
              <a:t>la clarification de l’engagement dans les contrats relationnels qui nous entourent. 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fr-BE" sz="2200" dirty="0">
                <a:solidFill>
                  <a:schemeClr val="bg1"/>
                </a:solidFill>
              </a:rPr>
              <a:t>La relation est un vecteur constitutif de l’être humain ; elle est la condition </a:t>
            </a:r>
            <a:r>
              <a:rPr lang="fr-BE" sz="2200" i="1" dirty="0">
                <a:solidFill>
                  <a:schemeClr val="bg1"/>
                </a:solidFill>
              </a:rPr>
              <a:t>sine qua non </a:t>
            </a:r>
            <a:r>
              <a:rPr lang="fr-BE" sz="2200" dirty="0">
                <a:solidFill>
                  <a:schemeClr val="bg1"/>
                </a:solidFill>
              </a:rPr>
              <a:t>de l’existence de SAPIENS (Lahire, 2024).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fr-BE" sz="2200" dirty="0">
                <a:solidFill>
                  <a:schemeClr val="bg1"/>
                </a:solidFill>
              </a:rPr>
              <a:t> La relation, outre la domination et la dépendance, permet aussi un espace de négociation avec le public en vue d'entrevoir avec lui les modalités du contrat qui nous  lie à lui 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fr-BE" sz="2200" dirty="0">
                <a:solidFill>
                  <a:schemeClr val="bg1"/>
                </a:solidFill>
              </a:rPr>
              <a:t>Effets = Ne plus voir le patient comme un simple sujet  qui reçoit un service, mais comme une personne dans sa singularité qui soit dans les conditions sociales optimales pour agir sur elle-même au départ de son environnement.</a:t>
            </a:r>
          </a:p>
          <a:p>
            <a:pPr fontAlgn="base"/>
            <a:r>
              <a:rPr lang="fr-BE" sz="2200" dirty="0">
                <a:solidFill>
                  <a:schemeClr val="bg1"/>
                </a:solidFill>
                <a:sym typeface="Wingdings" panose="05000000000000000000" pitchFamily="2" charset="2"/>
              </a:rPr>
              <a:t> R</a:t>
            </a:r>
            <a:r>
              <a:rPr lang="fr-BE" sz="2200" dirty="0">
                <a:solidFill>
                  <a:schemeClr val="bg1"/>
                </a:solidFill>
              </a:rPr>
              <a:t>edéfinir les contrats des engagements relationnels de nos entourages  =  le moyen le plus congruent de concevoir nos socles relationnels comme des points d’appui vers la quête de l’émancipation par l’auto-détermination.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endParaRPr lang="fr-BE" sz="2200" dirty="0">
              <a:solidFill>
                <a:schemeClr val="bg1"/>
              </a:solidFill>
            </a:endParaRPr>
          </a:p>
          <a:p>
            <a:pPr fontAlgn="base"/>
            <a:endParaRPr lang="fr-BE" sz="22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A635703-40E1-4B52-8BC7-005EA0B23620}"/>
              </a:ext>
            </a:extLst>
          </p:cNvPr>
          <p:cNvSpPr txBox="1"/>
          <p:nvPr/>
        </p:nvSpPr>
        <p:spPr>
          <a:xfrm>
            <a:off x="648070" y="559293"/>
            <a:ext cx="4412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600" b="1" dirty="0">
                <a:solidFill>
                  <a:schemeClr val="bg1"/>
                </a:solidFill>
              </a:rPr>
              <a:t>La connexion sociale</a:t>
            </a:r>
          </a:p>
        </p:txBody>
      </p:sp>
    </p:spTree>
    <p:extLst>
      <p:ext uri="{BB962C8B-B14F-4D97-AF65-F5344CB8AC3E}">
        <p14:creationId xmlns:p14="http://schemas.microsoft.com/office/powerpoint/2010/main" val="1796382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14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323017" y="2246050"/>
            <a:ext cx="1154596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La relation peut aussi se constituer  comme l'étrier de l'émancipation de l’individu (Lahire, 2024).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Conditions =  A condition que les professionnels de terrain,  coordinateurs, cadres , directions et chercheurs en viennent à consolider une culture de l'horizontalisation et de la mixité des savoirs 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Objectifs = que le public s'érige en partenaire de choix  &amp; capable de promouvoir également ses droits de manière effective comme citoyen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Outre le constat de la complexité : la comprendre pour la démêler en vue de mieux  la dépasser et, </a:t>
            </a:r>
            <a:r>
              <a:rPr lang="fr-BE" sz="2800" i="1" dirty="0">
                <a:solidFill>
                  <a:schemeClr val="bg1"/>
                </a:solidFill>
              </a:rPr>
              <a:t>In Fine</a:t>
            </a:r>
            <a:r>
              <a:rPr lang="fr-BE" sz="2800" dirty="0">
                <a:solidFill>
                  <a:schemeClr val="bg1"/>
                </a:solidFill>
              </a:rPr>
              <a:t>, permettre au citoyen de devenir, un peu plus l’acteur de sa propre élévation</a:t>
            </a:r>
          </a:p>
          <a:p>
            <a:pPr fontAlgn="base"/>
            <a:endParaRPr lang="fr-BE" sz="2800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0F2FE1C-065C-4D94-ACF4-51C029E55D8D}"/>
              </a:ext>
            </a:extLst>
          </p:cNvPr>
          <p:cNvSpPr txBox="1"/>
          <p:nvPr/>
        </p:nvSpPr>
        <p:spPr>
          <a:xfrm>
            <a:off x="577049" y="541538"/>
            <a:ext cx="42168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>
                <a:solidFill>
                  <a:schemeClr val="bg1"/>
                </a:solidFill>
              </a:rPr>
              <a:t>En conclusion 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17633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15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509911" y="2308194"/>
            <a:ext cx="1084462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fr-BE" sz="8800" b="1" dirty="0">
                <a:solidFill>
                  <a:schemeClr val="bg1"/>
                </a:solidFill>
              </a:rPr>
              <a:t>Merci de votre attention !</a:t>
            </a:r>
          </a:p>
        </p:txBody>
      </p:sp>
    </p:spTree>
    <p:extLst>
      <p:ext uri="{BB962C8B-B14F-4D97-AF65-F5344CB8AC3E}">
        <p14:creationId xmlns:p14="http://schemas.microsoft.com/office/powerpoint/2010/main" val="3824508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16</a:t>
            </a:fld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AF3FB73-6DAE-41F2-9937-963251325F5B}"/>
              </a:ext>
            </a:extLst>
          </p:cNvPr>
          <p:cNvSpPr txBox="1"/>
          <p:nvPr/>
        </p:nvSpPr>
        <p:spPr>
          <a:xfrm>
            <a:off x="248574" y="1189607"/>
            <a:ext cx="11327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b="1" dirty="0">
                <a:solidFill>
                  <a:schemeClr val="bg1"/>
                </a:solidFill>
              </a:rPr>
              <a:t>Bibliographie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D8D9126-CE05-4342-93A9-41EA56854420}"/>
              </a:ext>
            </a:extLst>
          </p:cNvPr>
          <p:cNvSpPr txBox="1"/>
          <p:nvPr/>
        </p:nvSpPr>
        <p:spPr>
          <a:xfrm>
            <a:off x="0" y="1797446"/>
            <a:ext cx="1194342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BE" dirty="0">
                <a:solidFill>
                  <a:schemeClr val="bg1"/>
                </a:solidFill>
              </a:rPr>
              <a:t>Alvarez-</a:t>
            </a:r>
            <a:r>
              <a:rPr lang="fr-BE" dirty="0" err="1">
                <a:solidFill>
                  <a:schemeClr val="bg1"/>
                </a:solidFill>
              </a:rPr>
              <a:t>Irusta</a:t>
            </a:r>
            <a:r>
              <a:rPr lang="fr-BE" dirty="0">
                <a:solidFill>
                  <a:schemeClr val="bg1"/>
                </a:solidFill>
              </a:rPr>
              <a:t> L, </a:t>
            </a:r>
            <a:r>
              <a:rPr lang="fr-BE" dirty="0" err="1">
                <a:solidFill>
                  <a:schemeClr val="bg1"/>
                </a:solidFill>
              </a:rPr>
              <a:t>Delabye</a:t>
            </a:r>
            <a:r>
              <a:rPr lang="fr-BE" dirty="0">
                <a:solidFill>
                  <a:schemeClr val="bg1"/>
                </a:solidFill>
              </a:rPr>
              <a:t> K., Ledoux A., </a:t>
            </a:r>
            <a:r>
              <a:rPr lang="fr-BE" dirty="0" err="1">
                <a:solidFill>
                  <a:schemeClr val="bg1"/>
                </a:solidFill>
              </a:rPr>
              <a:t>Mellier</a:t>
            </a:r>
            <a:r>
              <a:rPr lang="fr-BE" dirty="0">
                <a:solidFill>
                  <a:schemeClr val="bg1"/>
                </a:solidFill>
              </a:rPr>
              <a:t> J., Van </a:t>
            </a:r>
            <a:r>
              <a:rPr lang="fr-BE" dirty="0" err="1">
                <a:solidFill>
                  <a:schemeClr val="bg1"/>
                </a:solidFill>
              </a:rPr>
              <a:t>Noppen</a:t>
            </a:r>
            <a:r>
              <a:rPr lang="fr-BE" dirty="0">
                <a:solidFill>
                  <a:schemeClr val="bg1"/>
                </a:solidFill>
              </a:rPr>
              <a:t> R., </a:t>
            </a:r>
            <a:r>
              <a:rPr lang="fr-BE" dirty="0" err="1">
                <a:solidFill>
                  <a:schemeClr val="bg1"/>
                </a:solidFill>
              </a:rPr>
              <a:t>Thunus</a:t>
            </a:r>
            <a:r>
              <a:rPr lang="fr-BE" dirty="0">
                <a:solidFill>
                  <a:schemeClr val="bg1"/>
                </a:solidFill>
              </a:rPr>
              <a:t> S.  (2020). La première ligne à l’épreuve de la complexité. In : « Livre Blanc de la première ligne en Belgique Francophone ». Be-</a:t>
            </a:r>
            <a:r>
              <a:rPr lang="fr-BE" dirty="0" err="1">
                <a:solidFill>
                  <a:schemeClr val="bg1"/>
                </a:solidFill>
              </a:rPr>
              <a:t>Hive</a:t>
            </a:r>
            <a:r>
              <a:rPr lang="fr-BE" dirty="0">
                <a:solidFill>
                  <a:schemeClr val="bg1"/>
                </a:solidFill>
              </a:rPr>
              <a:t> Chaire Interdisciplinaire de la première ligne en Belgique francophone </a:t>
            </a:r>
            <a:r>
              <a:rPr lang="fr-BE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https://www.be-hive.be/</a:t>
            </a:r>
            <a:r>
              <a:rPr lang="fr-BE" dirty="0">
                <a:solidFill>
                  <a:schemeClr val="bg1"/>
                </a:solidFill>
              </a:rPr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BE" dirty="0" err="1">
                <a:solidFill>
                  <a:schemeClr val="bg1"/>
                </a:solidFill>
              </a:rPr>
              <a:t>Furtos</a:t>
            </a:r>
            <a:r>
              <a:rPr lang="fr-BE" dirty="0">
                <a:solidFill>
                  <a:schemeClr val="bg1"/>
                </a:solidFill>
              </a:rPr>
              <a:t> J. (2009). De la précarité à l’auto-exclusion. Editions rue de l’ULM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Holt-</a:t>
            </a:r>
            <a:r>
              <a:rPr lang="en-US" dirty="0" err="1">
                <a:solidFill>
                  <a:schemeClr val="bg1"/>
                </a:solidFill>
              </a:rPr>
              <a:t>Lunstad</a:t>
            </a:r>
            <a:r>
              <a:rPr lang="en-US" dirty="0">
                <a:solidFill>
                  <a:schemeClr val="bg1"/>
                </a:solidFill>
              </a:rPr>
              <a:t> J. (2022). Social connection as Public Health Issue : the evidence and systemic framework for prioritizing the "Social" in Social determinants of health. In : </a:t>
            </a:r>
            <a:r>
              <a:rPr lang="en-US" dirty="0" err="1">
                <a:solidFill>
                  <a:schemeClr val="bg1"/>
                </a:solidFill>
              </a:rPr>
              <a:t>Annu</a:t>
            </a:r>
            <a:r>
              <a:rPr lang="en-US" dirty="0">
                <a:solidFill>
                  <a:schemeClr val="bg1"/>
                </a:solidFill>
              </a:rPr>
              <a:t>. Rev. Public Health 2022. 43:193–213. </a:t>
            </a:r>
            <a:r>
              <a:rPr lang="en-US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https://doi.org/10.1146/annurev-publhealth-</a:t>
            </a:r>
            <a:r>
              <a:rPr lang="fr-BE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052020-110732</a:t>
            </a:r>
            <a:endParaRPr lang="fr-BE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BE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Lahire</a:t>
            </a:r>
            <a:r>
              <a:rPr lang="fr-BE" dirty="0">
                <a:solidFill>
                  <a:schemeClr val="bg1"/>
                </a:solidFill>
              </a:rPr>
              <a:t> B., </a:t>
            </a:r>
            <a:r>
              <a:rPr lang="fr-BE" i="1" dirty="0">
                <a:solidFill>
                  <a:schemeClr val="bg1"/>
                </a:solidFill>
              </a:rPr>
              <a:t>Les structures fondamentales des sociétés humaines</a:t>
            </a:r>
            <a:r>
              <a:rPr lang="fr-BE" dirty="0">
                <a:solidFill>
                  <a:schemeClr val="bg1"/>
                </a:solidFill>
              </a:rPr>
              <a:t>, Paris, La Découverte, </a:t>
            </a:r>
            <a:r>
              <a:rPr lang="fr-BE" dirty="0" err="1">
                <a:solidFill>
                  <a:schemeClr val="bg1"/>
                </a:solidFill>
              </a:rPr>
              <a:t>series</a:t>
            </a:r>
            <a:r>
              <a:rPr lang="fr-BE" dirty="0">
                <a:solidFill>
                  <a:schemeClr val="bg1"/>
                </a:solidFill>
              </a:rPr>
              <a:t>: « Sciences sociales du vivant », 2023, 972 p., ISBN : 978-2-3480-7761-6.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BE" dirty="0">
                <a:solidFill>
                  <a:schemeClr val="bg1"/>
                </a:solidFill>
              </a:rPr>
              <a:t>La Paglia, V. and Telliez, F. (2021). Les facteurs de risque en matière de troubles neuro-musculo-squelettiques: vers une définition socio-psycho-biologique. In : Nomade Project. </a:t>
            </a:r>
            <a:r>
              <a:rPr lang="fr-BE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https://luck.synhera.be/handle/123456789/979</a:t>
            </a:r>
            <a:endParaRPr lang="fr-BE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BE" dirty="0">
                <a:solidFill>
                  <a:schemeClr val="bg1"/>
                </a:solidFill>
              </a:rPr>
              <a:t>Soulet, M. (2005). Reconsidérer la vulnérabilité. Empan, no&lt;(sup&gt; 60), 24-29. </a:t>
            </a:r>
            <a:r>
              <a:rPr lang="fr-BE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https://doi.org/10.3917/empa.060.0024</a:t>
            </a:r>
            <a:endParaRPr lang="fr-BE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BE" dirty="0">
                <a:solidFill>
                  <a:schemeClr val="bg1"/>
                </a:solidFill>
              </a:rPr>
              <a:t>Van Der </a:t>
            </a:r>
            <a:r>
              <a:rPr lang="fr-BE" dirty="0" err="1">
                <a:solidFill>
                  <a:schemeClr val="bg1"/>
                </a:solidFill>
              </a:rPr>
              <a:t>Kolk</a:t>
            </a:r>
            <a:r>
              <a:rPr lang="fr-BE" dirty="0">
                <a:solidFill>
                  <a:schemeClr val="bg1"/>
                </a:solidFill>
              </a:rPr>
              <a:t> B. (2018). Le corps n’oublie rien: le cerveau, l’esprit et le corps dans la guérison du traumatisme. France: Albin Michel.</a:t>
            </a:r>
          </a:p>
          <a:p>
            <a:pPr algn="just"/>
            <a:endParaRPr lang="fr-BE" dirty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fr-BE" dirty="0">
              <a:solidFill>
                <a:schemeClr val="bg1"/>
              </a:solidFill>
            </a:endParaRPr>
          </a:p>
          <a:p>
            <a:pPr algn="just"/>
            <a:endParaRPr lang="fr-BE" dirty="0">
              <a:solidFill>
                <a:schemeClr val="bg1"/>
              </a:solidFill>
            </a:endParaRPr>
          </a:p>
          <a:p>
            <a:pPr algn="just"/>
            <a:endParaRPr lang="fr-B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728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7728DC-195E-4A4E-AEBA-5E0D1DB03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2476500"/>
            <a:ext cx="7132320" cy="3289971"/>
          </a:xfrm>
        </p:spPr>
        <p:txBody>
          <a:bodyPr rtlCol="0">
            <a:noAutofit/>
          </a:bodyPr>
          <a:lstStyle/>
          <a:p>
            <a:r>
              <a:rPr lang="fr-FR" sz="4000" dirty="0"/>
              <a:t>Focus sur la complexité, notion assez récente dans le domaine de la santé </a:t>
            </a:r>
            <a:r>
              <a:rPr lang="fr-BE" sz="4000" dirty="0"/>
              <a:t>(Alvarez-</a:t>
            </a:r>
            <a:r>
              <a:rPr lang="fr-BE" sz="4000" dirty="0" err="1"/>
              <a:t>Irusta,Delabye</a:t>
            </a:r>
            <a:r>
              <a:rPr lang="fr-BE" sz="4000" dirty="0"/>
              <a:t>, Ledoux, </a:t>
            </a:r>
            <a:r>
              <a:rPr lang="fr-BE" sz="4000" dirty="0" err="1"/>
              <a:t>Mellier</a:t>
            </a:r>
            <a:r>
              <a:rPr lang="fr-BE" sz="4000" dirty="0"/>
              <a:t>, Van </a:t>
            </a:r>
            <a:r>
              <a:rPr lang="fr-BE" sz="4000" dirty="0" err="1"/>
              <a:t>Noppen</a:t>
            </a:r>
            <a:r>
              <a:rPr lang="fr-BE" sz="4000" dirty="0"/>
              <a:t>, </a:t>
            </a:r>
            <a:r>
              <a:rPr lang="fr-BE" sz="4000" dirty="0" err="1"/>
              <a:t>Thunus</a:t>
            </a:r>
            <a:r>
              <a:rPr lang="fr-BE" sz="4000" dirty="0"/>
              <a:t>, 2020)</a:t>
            </a:r>
            <a:br>
              <a:rPr lang="fr-FR" sz="4000" dirty="0"/>
            </a:b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2947335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3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341235" y="2325949"/>
            <a:ext cx="1084462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3200" dirty="0">
                <a:solidFill>
                  <a:schemeClr val="bg1"/>
                </a:solidFill>
              </a:rPr>
              <a:t>Apparition de la complexité : années 1990 </a:t>
            </a:r>
            <a:r>
              <a:rPr lang="fr-BE" sz="3200" dirty="0">
                <a:solidFill>
                  <a:schemeClr val="bg1"/>
                </a:solidFill>
              </a:rPr>
              <a:t>(Alvarez-</a:t>
            </a:r>
            <a:r>
              <a:rPr lang="fr-BE" sz="3200" dirty="0" err="1">
                <a:solidFill>
                  <a:schemeClr val="bg1"/>
                </a:solidFill>
              </a:rPr>
              <a:t>Irusta</a:t>
            </a:r>
            <a:r>
              <a:rPr lang="fr-BE" sz="3200" dirty="0">
                <a:solidFill>
                  <a:schemeClr val="bg1"/>
                </a:solidFill>
              </a:rPr>
              <a:t> et al, 2020 citant Manning &amp; Gagnon 2017).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3200" dirty="0">
                <a:solidFill>
                  <a:schemeClr val="bg1"/>
                </a:solidFill>
              </a:rPr>
              <a:t>Diverses formulations de la complexité, mais points communs : de placer la focale du côté de la personne ou du professionnel plutôt que du système de santé.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3200" dirty="0">
                <a:solidFill>
                  <a:schemeClr val="bg1"/>
                </a:solidFill>
              </a:rPr>
              <a:t>D’ailleurs, ce collectif de chercheuses relate trois grands « temps » concernant l’évolution de la complexité.</a:t>
            </a:r>
            <a:br>
              <a:rPr lang="fr-FR" sz="3200" dirty="0">
                <a:solidFill>
                  <a:schemeClr val="bg1"/>
                </a:solidFill>
              </a:rPr>
            </a:br>
            <a:endParaRPr lang="fr-BE" sz="3200" dirty="0">
              <a:solidFill>
                <a:schemeClr val="bg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9AD9776-D040-4D37-8417-153B9EE3B88A}"/>
              </a:ext>
            </a:extLst>
          </p:cNvPr>
          <p:cNvSpPr txBox="1"/>
          <p:nvPr/>
        </p:nvSpPr>
        <p:spPr>
          <a:xfrm>
            <a:off x="896645" y="541538"/>
            <a:ext cx="3888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Complexité </a:t>
            </a:r>
          </a:p>
        </p:txBody>
      </p:sp>
    </p:spTree>
    <p:extLst>
      <p:ext uri="{BB962C8B-B14F-4D97-AF65-F5344CB8AC3E}">
        <p14:creationId xmlns:p14="http://schemas.microsoft.com/office/powerpoint/2010/main" val="643842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4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634198" y="2077374"/>
            <a:ext cx="1084462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Un premier temps : la complexité fut saisie prioritairement sous le prisme unique du biomédical =  personnes présentant plusieurs maladies de manière plus ou moins simultanée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Deuxième temps :  les mouvements sociaux et intellectuels se sont combinés en vue de faire évoluer cette vision en prenant compte les déterminants sociaux qui impactent la santé : logement, le travail les tissus de relations sociales, les ressources économiques, le lieu de vie etc.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Troisième temps : l’attention inhérente à la complexité qui se porte aussi du côté de la pratique professionnelle et du processus de soins (Alvarez-</a:t>
            </a:r>
            <a:r>
              <a:rPr lang="fr-BE" sz="2800" dirty="0" err="1">
                <a:solidFill>
                  <a:schemeClr val="bg1"/>
                </a:solidFill>
              </a:rPr>
              <a:t>Irusta</a:t>
            </a:r>
            <a:r>
              <a:rPr lang="fr-BE" sz="2800" dirty="0">
                <a:solidFill>
                  <a:schemeClr val="bg1"/>
                </a:solidFill>
              </a:rPr>
              <a:t> et al, 2020)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BE" sz="28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B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18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5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634198" y="2077374"/>
            <a:ext cx="1084462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La littérature scientifique actualisée de ces spécificités (Alvarez-</a:t>
            </a:r>
            <a:r>
              <a:rPr lang="fr-BE" sz="2400" dirty="0" err="1">
                <a:solidFill>
                  <a:schemeClr val="bg1"/>
                </a:solidFill>
              </a:rPr>
              <a:t>Irusta</a:t>
            </a:r>
            <a:r>
              <a:rPr lang="fr-BE" sz="2400" dirty="0">
                <a:solidFill>
                  <a:schemeClr val="bg1"/>
                </a:solidFill>
              </a:rPr>
              <a:t> et al, 2020 citant Bujold et al., 2017) a mis en lumière des caractéristiques de la complexité contemporaine  : 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BE" sz="2400" dirty="0">
                <a:solidFill>
                  <a:schemeClr val="bg1"/>
                </a:solidFill>
              </a:rPr>
              <a:t>Le fait qu’elle émerge dans une situation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BE" sz="2400" dirty="0">
                <a:solidFill>
                  <a:schemeClr val="bg1"/>
                </a:solidFill>
              </a:rPr>
              <a:t>Que cette situation suscite un besoin de coordination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BE" sz="2400" dirty="0">
                <a:solidFill>
                  <a:schemeClr val="bg1"/>
                </a:solidFill>
              </a:rPr>
              <a:t>Que des absences ou qu’un manque de consensus entre les acteurs impliqués dans cette situation soit de mise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BE" sz="2400" dirty="0">
                <a:solidFill>
                  <a:schemeClr val="bg1"/>
                </a:solidFill>
              </a:rPr>
              <a:t>L’impossibilité de prédire l’évolution de la situation (Alvarez-</a:t>
            </a:r>
            <a:r>
              <a:rPr lang="fr-BE" sz="2400" dirty="0" err="1">
                <a:solidFill>
                  <a:schemeClr val="bg1"/>
                </a:solidFill>
              </a:rPr>
              <a:t>Irusta</a:t>
            </a:r>
            <a:r>
              <a:rPr lang="fr-BE" sz="2400" dirty="0">
                <a:solidFill>
                  <a:schemeClr val="bg1"/>
                </a:solidFill>
              </a:rPr>
              <a:t> et al, 2020  citant </a:t>
            </a:r>
            <a:r>
              <a:rPr lang="fr-BE" sz="2400" dirty="0" err="1">
                <a:solidFill>
                  <a:schemeClr val="bg1"/>
                </a:solidFill>
              </a:rPr>
              <a:t>Perone</a:t>
            </a:r>
            <a:r>
              <a:rPr lang="fr-BE" sz="2400" dirty="0">
                <a:solidFill>
                  <a:schemeClr val="bg1"/>
                </a:solidFill>
              </a:rPr>
              <a:t> et al., 2015)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fr-BE" sz="2400" dirty="0">
                <a:solidFill>
                  <a:schemeClr val="bg1"/>
                </a:solidFill>
              </a:rPr>
              <a:t>Ainsi que le niveau d’exigence technique de la situation (compte tenu notamment dans un contexte de virage ambulatoire et de raccourcissement des durées d’hospitalisation).</a:t>
            </a:r>
          </a:p>
          <a:p>
            <a:endParaRPr lang="fr-BE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707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6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634198" y="2077374"/>
            <a:ext cx="109689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la notion de complexité renvoie au vécu d’une personne qui expérimente au travers de situations multiples un enchevêtrement de facteurs sociaux, psychiques et biologiques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Présence de l’incertitude et de l’imprévisibilité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L’individu est mis à l’épreuve, mais aussi le processus du </a:t>
            </a:r>
            <a:r>
              <a:rPr lang="fr-BE" sz="2400" i="1" dirty="0">
                <a:solidFill>
                  <a:schemeClr val="bg1"/>
                </a:solidFill>
              </a:rPr>
              <a:t>Care : </a:t>
            </a:r>
            <a:r>
              <a:rPr lang="fr-BE" sz="2400" dirty="0">
                <a:solidFill>
                  <a:schemeClr val="bg1"/>
                </a:solidFill>
              </a:rPr>
              <a:t>les professionnels qui y sont impliqués, ainsi que les aidant-proches, l’entourage de la personne (Alvarez-</a:t>
            </a:r>
            <a:r>
              <a:rPr lang="fr-BE" sz="2400" dirty="0" err="1">
                <a:solidFill>
                  <a:schemeClr val="bg1"/>
                </a:solidFill>
              </a:rPr>
              <a:t>Irusta</a:t>
            </a:r>
            <a:r>
              <a:rPr lang="fr-BE" sz="2400" dirty="0">
                <a:solidFill>
                  <a:schemeClr val="bg1"/>
                </a:solidFill>
              </a:rPr>
              <a:t> et al, 2020  citant </a:t>
            </a:r>
            <a:r>
              <a:rPr lang="fr-BE" sz="2400" dirty="0" err="1">
                <a:solidFill>
                  <a:schemeClr val="bg1"/>
                </a:solidFill>
              </a:rPr>
              <a:t>Perone</a:t>
            </a:r>
            <a:r>
              <a:rPr lang="fr-BE" sz="2400" dirty="0">
                <a:solidFill>
                  <a:schemeClr val="bg1"/>
                </a:solidFill>
              </a:rPr>
              <a:t> et al., 2015)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La complexité implique aussi un « risque » pluriel pour la personne concernée par cet enchevêtrement socio-psycho-biologique. </a:t>
            </a:r>
            <a:endParaRPr lang="fr-BE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067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7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375821" y="2290439"/>
            <a:ext cx="115380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000" dirty="0">
                <a:solidFill>
                  <a:schemeClr val="bg1"/>
                </a:solidFill>
              </a:rPr>
              <a:t>Restriction voire privation en matière de qualité et de quantité des liens sociaux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000" dirty="0">
                <a:solidFill>
                  <a:schemeClr val="bg1"/>
                </a:solidFill>
              </a:rPr>
              <a:t>Conséquences: instabilités relationnelles </a:t>
            </a:r>
            <a:r>
              <a:rPr lang="fr-BE" sz="2000" dirty="0">
                <a:solidFill>
                  <a:schemeClr val="bg1"/>
                </a:solidFill>
                <a:sym typeface="Wingdings" panose="05000000000000000000" pitchFamily="2" charset="2"/>
              </a:rPr>
              <a:t></a:t>
            </a:r>
            <a:r>
              <a:rPr lang="fr-BE" sz="2000" dirty="0">
                <a:solidFill>
                  <a:schemeClr val="bg1"/>
                </a:solidFill>
              </a:rPr>
              <a:t> viennent perturber l’insertion de l’individu au sein de divers groupes sociaux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000" dirty="0">
                <a:solidFill>
                  <a:schemeClr val="bg1"/>
                </a:solidFill>
              </a:rPr>
              <a:t>Insertion fragilisée voire annihilation de la présence dans le groupe social.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000" dirty="0">
                <a:solidFill>
                  <a:schemeClr val="bg1"/>
                </a:solidFill>
              </a:rPr>
              <a:t>Impacts : la personne  expérimente diverses formes d’isolement relationnel, qui impactent la capacité d’agir de l’individu, qui s'en trouve limitée tant dans sa nutrition que dans son déploiement </a:t>
            </a:r>
          </a:p>
          <a:p>
            <a:r>
              <a:rPr lang="fr-BE" altLang="fr-FR" sz="2000" dirty="0">
                <a:solidFill>
                  <a:schemeClr val="bg1"/>
                </a:solidFill>
              </a:rPr>
              <a:t>Focus sur les liens sociaux et la capacité d’agir : </a:t>
            </a:r>
          </a:p>
          <a:p>
            <a:r>
              <a:rPr lang="fr-BE" altLang="fr-FR" sz="2000" dirty="0">
                <a:solidFill>
                  <a:schemeClr val="bg1"/>
                </a:solidFill>
              </a:rPr>
              <a:t>1) </a:t>
            </a:r>
            <a:r>
              <a:rPr lang="fr-FR" altLang="fr-FR" sz="2000" dirty="0">
                <a:solidFill>
                  <a:schemeClr val="bg1"/>
                </a:solidFill>
              </a:rPr>
              <a:t>Nous amènent à </a:t>
            </a:r>
            <a:r>
              <a:rPr lang="fr-FR" altLang="fr-FR" sz="2000" dirty="0">
                <a:solidFill>
                  <a:schemeClr val="accent1"/>
                </a:solidFill>
              </a:rPr>
              <a:t>intérioriser des connaissances diverses </a:t>
            </a:r>
            <a:r>
              <a:rPr lang="fr-FR" altLang="fr-FR" sz="2000" dirty="0">
                <a:solidFill>
                  <a:schemeClr val="bg1"/>
                </a:solidFill>
              </a:rPr>
              <a:t>à travers nos</a:t>
            </a:r>
            <a:r>
              <a:rPr lang="fr-FR" altLang="fr-FR" sz="2000" dirty="0">
                <a:solidFill>
                  <a:schemeClr val="accent1"/>
                </a:solidFill>
              </a:rPr>
              <a:t> expériences socialisatrices </a:t>
            </a:r>
            <a:r>
              <a:rPr lang="fr-FR" altLang="fr-FR" sz="2000" dirty="0">
                <a:solidFill>
                  <a:schemeClr val="bg1"/>
                </a:solidFill>
                <a:sym typeface="Wingdings" panose="05000000000000000000" pitchFamily="2" charset="2"/>
              </a:rPr>
              <a:t> Permettent </a:t>
            </a:r>
            <a:r>
              <a:rPr lang="fr-FR" altLang="fr-FR" sz="2000" dirty="0">
                <a:solidFill>
                  <a:srgbClr val="92D050"/>
                </a:solidFill>
                <a:sym typeface="Wingdings" panose="05000000000000000000" pitchFamily="2" charset="2"/>
              </a:rPr>
              <a:t>la nutrition</a:t>
            </a:r>
            <a:r>
              <a:rPr lang="fr-FR" altLang="fr-FR" sz="2000" dirty="0">
                <a:solidFill>
                  <a:schemeClr val="bg1"/>
                </a:solidFill>
                <a:sym typeface="Wingdings" panose="05000000000000000000" pitchFamily="2" charset="2"/>
              </a:rPr>
              <a:t> de notre capacité d’agir</a:t>
            </a:r>
            <a:endParaRPr lang="fr-FR" altLang="fr-FR" sz="2000" dirty="0">
              <a:solidFill>
                <a:schemeClr val="bg1"/>
              </a:solidFill>
            </a:endParaRPr>
          </a:p>
          <a:p>
            <a:pPr eaLnBrk="0" hangingPunct="0">
              <a:defRPr/>
            </a:pPr>
            <a:r>
              <a:rPr lang="fr-FR" altLang="fr-FR" sz="2000" dirty="0">
                <a:solidFill>
                  <a:schemeClr val="bg1"/>
                </a:solidFill>
              </a:rPr>
              <a:t>2) Contribuent à la </a:t>
            </a:r>
            <a:r>
              <a:rPr lang="fr-FR" altLang="fr-FR" sz="2000" dirty="0">
                <a:solidFill>
                  <a:schemeClr val="accent1"/>
                </a:solidFill>
              </a:rPr>
              <a:t>fondation </a:t>
            </a:r>
            <a:r>
              <a:rPr lang="fr-FR" altLang="fr-FR" sz="2000" dirty="0">
                <a:solidFill>
                  <a:schemeClr val="bg1"/>
                </a:solidFill>
              </a:rPr>
              <a:t>de nos </a:t>
            </a:r>
            <a:r>
              <a:rPr lang="fr-FR" altLang="fr-FR" sz="2000" dirty="0">
                <a:solidFill>
                  <a:schemeClr val="accent1"/>
                </a:solidFill>
              </a:rPr>
              <a:t>repères sociaux </a:t>
            </a:r>
          </a:p>
          <a:p>
            <a:pPr eaLnBrk="0" hangingPunct="0">
              <a:defRPr/>
            </a:pPr>
            <a:r>
              <a:rPr lang="fr-FR" altLang="fr-FR" sz="2000" dirty="0">
                <a:solidFill>
                  <a:schemeClr val="bg1"/>
                </a:solidFill>
                <a:sym typeface="Wingdings" panose="05000000000000000000" pitchFamily="2" charset="2"/>
              </a:rPr>
              <a:t> S</a:t>
            </a:r>
            <a:r>
              <a:rPr lang="fr-FR" altLang="fr-FR" sz="2000" dirty="0">
                <a:solidFill>
                  <a:schemeClr val="bg1"/>
                </a:solidFill>
              </a:rPr>
              <a:t>e constituant comme boussoles permettant de guider nos actions favorisant </a:t>
            </a:r>
            <a:r>
              <a:rPr lang="fr-FR" altLang="fr-FR" sz="2000" dirty="0">
                <a:solidFill>
                  <a:srgbClr val="92D050"/>
                </a:solidFill>
              </a:rPr>
              <a:t>le déploiement </a:t>
            </a:r>
            <a:r>
              <a:rPr lang="fr-FR" altLang="fr-FR" sz="2000" dirty="0">
                <a:solidFill>
                  <a:schemeClr val="bg1"/>
                </a:solidFill>
              </a:rPr>
              <a:t>de notre capacité d’agir  (La Paglia V. &amp; Telliez F., 2021)</a:t>
            </a:r>
          </a:p>
          <a:p>
            <a:endParaRPr lang="fr-BE" sz="20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A635703-40E1-4B52-8BC7-005EA0B23620}"/>
              </a:ext>
            </a:extLst>
          </p:cNvPr>
          <p:cNvSpPr txBox="1"/>
          <p:nvPr/>
        </p:nvSpPr>
        <p:spPr>
          <a:xfrm>
            <a:off x="648070" y="559293"/>
            <a:ext cx="4412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>
                <a:solidFill>
                  <a:schemeClr val="bg1"/>
                </a:solidFill>
              </a:rPr>
              <a:t>Le risque sous l’angle du social</a:t>
            </a:r>
          </a:p>
        </p:txBody>
      </p:sp>
    </p:spTree>
    <p:extLst>
      <p:ext uri="{BB962C8B-B14F-4D97-AF65-F5344CB8AC3E}">
        <p14:creationId xmlns:p14="http://schemas.microsoft.com/office/powerpoint/2010/main" val="442274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8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394038" y="2192784"/>
            <a:ext cx="11502039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Facteur qui contribue à produire une souffrance psychique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Souffrance psychique = difficultés d’adaptation à la vie sociale et de déploiement de la capacité d’agir (La Paglia &amp; Telliez 2021 citant Lazarus 1995 &amp; </a:t>
            </a:r>
            <a:r>
              <a:rPr lang="fr-BE" sz="2800" dirty="0" err="1">
                <a:solidFill>
                  <a:schemeClr val="bg1"/>
                </a:solidFill>
              </a:rPr>
              <a:t>Vinot</a:t>
            </a:r>
            <a:r>
              <a:rPr lang="fr-BE" sz="2800" dirty="0">
                <a:solidFill>
                  <a:schemeClr val="bg1"/>
                </a:solidFill>
              </a:rPr>
              <a:t> 2005) &amp; d’insécurité émotionnelle chronique (stress, angoisse, etc. </a:t>
            </a:r>
            <a:r>
              <a:rPr lang="fr-BE" sz="2800" dirty="0" err="1">
                <a:solidFill>
                  <a:schemeClr val="bg1"/>
                </a:solidFill>
              </a:rPr>
              <a:t>Furtos</a:t>
            </a:r>
            <a:r>
              <a:rPr lang="fr-BE" sz="2800" dirty="0">
                <a:solidFill>
                  <a:schemeClr val="bg1"/>
                </a:solidFill>
              </a:rPr>
              <a:t> 2012)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Possibilité de déboucher sur des troubles : anxiété, crises d’angoisse, dépression etc.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De souffrance à trouble = le produit de facteurs sociaux fragilisés, fissurés voire rompus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800" dirty="0">
                <a:solidFill>
                  <a:schemeClr val="bg1"/>
                </a:solidFill>
              </a:rPr>
              <a:t>S’exprime par le corps, de manière organique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BE" sz="28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BE" sz="2800" dirty="0">
              <a:solidFill>
                <a:schemeClr val="bg1"/>
              </a:solidFill>
            </a:endParaRPr>
          </a:p>
          <a:p>
            <a:endParaRPr lang="fr-BE" sz="44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A635703-40E1-4B52-8BC7-005EA0B23620}"/>
              </a:ext>
            </a:extLst>
          </p:cNvPr>
          <p:cNvSpPr txBox="1"/>
          <p:nvPr/>
        </p:nvSpPr>
        <p:spPr>
          <a:xfrm>
            <a:off x="648070" y="559293"/>
            <a:ext cx="4412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>
                <a:solidFill>
                  <a:schemeClr val="bg1"/>
                </a:solidFill>
              </a:rPr>
              <a:t>Le risque sous l’angle psychique</a:t>
            </a:r>
          </a:p>
        </p:txBody>
      </p:sp>
    </p:spTree>
    <p:extLst>
      <p:ext uri="{BB962C8B-B14F-4D97-AF65-F5344CB8AC3E}">
        <p14:creationId xmlns:p14="http://schemas.microsoft.com/office/powerpoint/2010/main" val="3384013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744071-0CE2-7746-9315-22EC28A0F46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971550" y="6332220"/>
            <a:ext cx="523240" cy="247651"/>
          </a:xfrm>
        </p:spPr>
        <p:txBody>
          <a:bodyPr rtlCol="0"/>
          <a:lstStyle/>
          <a:p>
            <a:pPr rtl="0"/>
            <a:fld id="{294A09A9-5501-47C1-A89A-A340965A2BE2}" type="slidenum">
              <a:rPr lang="fr-FR" smtClean="0"/>
              <a:pPr rtl="0"/>
              <a:t>9</a:t>
            </a:fld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FDD936C-CD60-4C5D-983D-2923F0566414}"/>
              </a:ext>
            </a:extLst>
          </p:cNvPr>
          <p:cNvSpPr txBox="1"/>
          <p:nvPr/>
        </p:nvSpPr>
        <p:spPr>
          <a:xfrm>
            <a:off x="509911" y="2308194"/>
            <a:ext cx="1084462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Facteur interne et/ou externe à l’individu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Provoque une perturbation au niveau de la fonctionnalité de l’organisme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Conséquences : une ou plusieurs « </a:t>
            </a:r>
            <a:r>
              <a:rPr lang="fr-BE" sz="2400" dirty="0" err="1">
                <a:solidFill>
                  <a:schemeClr val="bg1"/>
                </a:solidFill>
              </a:rPr>
              <a:t>anomalie.s</a:t>
            </a:r>
            <a:r>
              <a:rPr lang="fr-BE" sz="2400" dirty="0">
                <a:solidFill>
                  <a:schemeClr val="bg1"/>
                </a:solidFill>
              </a:rPr>
              <a:t> » mettant en péril la dynamique homéostatique du corps dans son ensemble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Emergence de une/des </a:t>
            </a:r>
            <a:r>
              <a:rPr lang="fr-BE" sz="2400" dirty="0" err="1">
                <a:solidFill>
                  <a:schemeClr val="bg1"/>
                </a:solidFill>
              </a:rPr>
              <a:t>maladie.s</a:t>
            </a:r>
            <a:r>
              <a:rPr lang="fr-BE" sz="2400" dirty="0">
                <a:solidFill>
                  <a:schemeClr val="bg1"/>
                </a:solidFill>
              </a:rPr>
              <a:t> ayant une intensité et une durée variables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BE" sz="2400" dirty="0">
                <a:solidFill>
                  <a:schemeClr val="bg1"/>
                </a:solidFill>
              </a:rPr>
              <a:t>Maladies pouvant se manifester par des douleurs plurielles engendrant des incapacités, voire, dans un cas extrême, conduire à une mortalité (La Paglia &amp; Telliez, 2021 citant Tortora &amp; </a:t>
            </a:r>
            <a:r>
              <a:rPr lang="fr-BE" sz="2400" dirty="0" err="1">
                <a:solidFill>
                  <a:schemeClr val="bg1"/>
                </a:solidFill>
              </a:rPr>
              <a:t>Derrickson</a:t>
            </a:r>
            <a:r>
              <a:rPr lang="fr-BE" sz="2400" dirty="0">
                <a:solidFill>
                  <a:schemeClr val="bg1"/>
                </a:solidFill>
              </a:rPr>
              <a:t> 2016).</a:t>
            </a:r>
          </a:p>
          <a:p>
            <a:endParaRPr lang="fr-BE" sz="4000" dirty="0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A635703-40E1-4B52-8BC7-005EA0B23620}"/>
              </a:ext>
            </a:extLst>
          </p:cNvPr>
          <p:cNvSpPr txBox="1"/>
          <p:nvPr/>
        </p:nvSpPr>
        <p:spPr>
          <a:xfrm>
            <a:off x="648070" y="559293"/>
            <a:ext cx="4412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>
                <a:solidFill>
                  <a:schemeClr val="bg1"/>
                </a:solidFill>
              </a:rPr>
              <a:t>Le risque sous l’angle physiologique</a:t>
            </a:r>
          </a:p>
        </p:txBody>
      </p:sp>
    </p:spTree>
    <p:extLst>
      <p:ext uri="{BB962C8B-B14F-4D97-AF65-F5344CB8AC3E}">
        <p14:creationId xmlns:p14="http://schemas.microsoft.com/office/powerpoint/2010/main" val="2228802013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nalisé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9129364_TF78853419_Win32" id="{26A8DC41-7521-4E8A-BB40-82DDDF6580CB}" vid="{96196EC2-C392-482E-BF29-9BD12A62668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d4b0f36b-486e-47d9-9b5f-20e13653a4a3" xsi:nil="true"/>
    <_activity xmlns="d4b0f36b-486e-47d9-9b5f-20e13653a4a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03E274F92F6743BD6CF59200863114" ma:contentTypeVersion="18" ma:contentTypeDescription="Crée un document." ma:contentTypeScope="" ma:versionID="12956a985268dc36f3042adfc489fbf2">
  <xsd:schema xmlns:xsd="http://www.w3.org/2001/XMLSchema" xmlns:xs="http://www.w3.org/2001/XMLSchema" xmlns:p="http://schemas.microsoft.com/office/2006/metadata/properties" xmlns:ns3="d4b0f36b-486e-47d9-9b5f-20e13653a4a3" xmlns:ns4="46a490e2-b18b-4b56-88d5-62c5a33108f6" targetNamespace="http://schemas.microsoft.com/office/2006/metadata/properties" ma:root="true" ma:fieldsID="25c57536a0f8bd25939a426087ab1c2d" ns3:_="" ns4:_="">
    <xsd:import namespace="d4b0f36b-486e-47d9-9b5f-20e13653a4a3"/>
    <xsd:import namespace="46a490e2-b18b-4b56-88d5-62c5a33108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b0f36b-486e-47d9-9b5f-20e13653a4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a490e2-b18b-4b56-88d5-62c5a33108f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20B6E4-879E-4E6C-BDE7-261540CD37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EC1AB0-9704-404D-B6D3-819D938AC55B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d4b0f36b-486e-47d9-9b5f-20e13653a4a3"/>
    <ds:schemaRef ds:uri="46a490e2-b18b-4b56-88d5-62c5a33108f6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056D9D8-D770-40F9-8638-9651733C11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b0f36b-486e-47d9-9b5f-20e13653a4a3"/>
    <ds:schemaRef ds:uri="46a490e2-b18b-4b56-88d5-62c5a33108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{BF7DFF4B-8D8C-4F36-A47F-4B214BC0B856}tf78853419_win32</Template>
  <TotalTime>241</TotalTime>
  <Words>1531</Words>
  <Application>Microsoft Office PowerPoint</Application>
  <PresentationFormat>Grand écran</PresentationFormat>
  <Paragraphs>106</Paragraphs>
  <Slides>16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Arial</vt:lpstr>
      <vt:lpstr>Calibri</vt:lpstr>
      <vt:lpstr>Franklin Gothic Book</vt:lpstr>
      <vt:lpstr>Franklin Gothic Demi</vt:lpstr>
      <vt:lpstr>Wingdings</vt:lpstr>
      <vt:lpstr>Personnalisé</vt:lpstr>
      <vt:lpstr> La complexité en matière de santé sous l’angle socio-psycho-biologique </vt:lpstr>
      <vt:lpstr>Focus sur la complexité, notion assez récente dans le domaine de la santé (Alvarez-Irusta,Delabye, Ledoux, Mellier, Van Noppen, Thunus, 2020)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Interventionpport annuel</dc:title>
  <dc:creator>LA PAGLIA VINCENT</dc:creator>
  <cp:lastModifiedBy>LA PAGLIA VINCENT</cp:lastModifiedBy>
  <cp:revision>5</cp:revision>
  <dcterms:created xsi:type="dcterms:W3CDTF">2024-05-15T16:02:19Z</dcterms:created>
  <dcterms:modified xsi:type="dcterms:W3CDTF">2024-05-22T10:08:22Z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0x0101008603E274F92F6743BD6CF59200863114</vt:lpwstr>
  </property>
</Properties>
</file>