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1"/>
  </p:sldMasterIdLst>
  <p:notesMasterIdLst>
    <p:notesMasterId r:id="rId32"/>
  </p:notesMasterIdLst>
  <p:handoutMasterIdLst>
    <p:handoutMasterId r:id="rId33"/>
  </p:handoutMasterIdLst>
  <p:sldIdLst>
    <p:sldId id="263" r:id="rId2"/>
    <p:sldId id="262" r:id="rId3"/>
    <p:sldId id="264" r:id="rId4"/>
    <p:sldId id="270" r:id="rId5"/>
    <p:sldId id="311" r:id="rId6"/>
    <p:sldId id="309" r:id="rId7"/>
    <p:sldId id="312" r:id="rId8"/>
    <p:sldId id="313" r:id="rId9"/>
    <p:sldId id="265" r:id="rId10"/>
    <p:sldId id="287" r:id="rId11"/>
    <p:sldId id="288" r:id="rId12"/>
    <p:sldId id="307" r:id="rId13"/>
    <p:sldId id="273" r:id="rId14"/>
    <p:sldId id="282" r:id="rId15"/>
    <p:sldId id="274" r:id="rId16"/>
    <p:sldId id="271" r:id="rId17"/>
    <p:sldId id="315" r:id="rId18"/>
    <p:sldId id="318" r:id="rId19"/>
    <p:sldId id="317" r:id="rId20"/>
    <p:sldId id="319" r:id="rId21"/>
    <p:sldId id="321" r:id="rId22"/>
    <p:sldId id="322" r:id="rId23"/>
    <p:sldId id="325" r:id="rId24"/>
    <p:sldId id="324" r:id="rId25"/>
    <p:sldId id="328" r:id="rId26"/>
    <p:sldId id="320" r:id="rId27"/>
    <p:sldId id="326" r:id="rId28"/>
    <p:sldId id="327" r:id="rId29"/>
    <p:sldId id="316" r:id="rId30"/>
    <p:sldId id="267" r:id="rId31"/>
  </p:sldIdLst>
  <p:sldSz cx="9144000" cy="6858000" type="screen4x3"/>
  <p:notesSz cx="6797675" cy="987425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fr-BE"/>
    </a:defPPr>
    <a:lvl1pPr algn="l" rtl="0" eaLnBrk="0" fontAlgn="base" hangingPunct="0">
      <a:spcBef>
        <a:spcPct val="30000"/>
      </a:spcBef>
      <a:spcAft>
        <a:spcPct val="20000"/>
      </a:spcAft>
      <a:buChar char="•"/>
      <a:defRPr sz="12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20000"/>
      </a:spcAft>
      <a:buChar char="•"/>
      <a:defRPr sz="12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20000"/>
      </a:spcAft>
      <a:buChar char="•"/>
      <a:defRPr sz="12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20000"/>
      </a:spcAft>
      <a:buChar char="•"/>
      <a:defRPr sz="12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20000"/>
      </a:spcAft>
      <a:buChar char="•"/>
      <a:defRPr sz="12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99"/>
    <a:srgbClr val="40ECDC"/>
    <a:srgbClr val="FFFFFF"/>
    <a:srgbClr val="B0FEB0"/>
    <a:srgbClr val="919191"/>
    <a:srgbClr val="808080"/>
    <a:srgbClr val="CCFFFF"/>
    <a:srgbClr val="FBFBF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2787"/>
    <p:restoredTop sz="90920" autoAdjust="0"/>
  </p:normalViewPr>
  <p:slideViewPr>
    <p:cSldViewPr>
      <p:cViewPr varScale="1">
        <p:scale>
          <a:sx n="105" d="100"/>
          <a:sy n="105" d="100"/>
        </p:scale>
        <p:origin x="-179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05384"/>
            <a:ext cx="4984962" cy="44648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Cliquez pour modifier les styles de texte du masque</a:t>
            </a:r>
          </a:p>
          <a:p>
            <a:pPr lvl="1"/>
            <a:r>
              <a:rPr lang="fr-BE" smtClean="0"/>
              <a:t>Second niveau</a:t>
            </a:r>
          </a:p>
          <a:p>
            <a:pPr lvl="2"/>
            <a:r>
              <a:rPr lang="fr-BE" smtClean="0"/>
              <a:t>Troisième niveau</a:t>
            </a:r>
          </a:p>
          <a:p>
            <a:pPr lvl="3"/>
            <a:r>
              <a:rPr lang="fr-BE" smtClean="0"/>
              <a:t>Quatrième niveau</a:t>
            </a:r>
          </a:p>
          <a:p>
            <a:pPr lvl="4"/>
            <a:r>
              <a:rPr lang="fr-BE" smtClean="0"/>
              <a:t>Cinquième niveau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35025" y="665163"/>
            <a:ext cx="5127625" cy="38465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J’ai ajouté une ligne sur les allocations, si tu n’y vois pas d’inconvénient. (en évitant de devoir expliquer en détails ce que c’est)</a:t>
            </a:r>
            <a:endParaRPr lang="fr-FR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Attention,</a:t>
            </a:r>
            <a:r>
              <a:rPr lang="fr-FR" baseline="0" dirty="0" smtClean="0"/>
              <a:t>  il y avait une erreur, j’avais mis « </a:t>
            </a:r>
            <a:r>
              <a:rPr lang="fr-FR" baseline="0" dirty="0" err="1" smtClean="0"/>
              <a:t>mid</a:t>
            </a:r>
            <a:r>
              <a:rPr lang="fr-FR" baseline="0" dirty="0" smtClean="0"/>
              <a:t>-point » et pas « end-point ».</a:t>
            </a:r>
            <a:endParaRPr lang="fr-FR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Appel chez Stevens (02 204 04 30) : si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TdS</a:t>
            </a:r>
            <a:r>
              <a:rPr lang="fr-FR" baseline="0" dirty="0" smtClean="0"/>
              <a:t>, cuivre de 2</a:t>
            </a:r>
            <a:r>
              <a:rPr lang="fr-FR" baseline="30000" dirty="0" smtClean="0"/>
              <a:t>ème</a:t>
            </a:r>
            <a:r>
              <a:rPr lang="fr-FR" baseline="0" dirty="0" smtClean="0"/>
              <a:t> choix. Assez réticent dans le 1</a:t>
            </a:r>
            <a:r>
              <a:rPr lang="fr-FR" baseline="30000" dirty="0" smtClean="0"/>
              <a:t>er</a:t>
            </a:r>
            <a:r>
              <a:rPr lang="fr-FR" baseline="0" dirty="0" smtClean="0"/>
              <a:t> cas (demande des échantillons).</a:t>
            </a:r>
          </a:p>
          <a:p>
            <a:r>
              <a:rPr lang="fr-FR" baseline="0" dirty="0" smtClean="0"/>
              <a:t>Autre source d’info à explorer au besoin : </a:t>
            </a:r>
            <a:r>
              <a:rPr lang="fr-FR" baseline="0" dirty="0" err="1" smtClean="0"/>
              <a:t>Derichebourg</a:t>
            </a:r>
            <a:r>
              <a:rPr lang="fr-FR" baseline="0" dirty="0" smtClean="0"/>
              <a:t> au 02 245 00 31.</a:t>
            </a:r>
          </a:p>
          <a:p>
            <a:endParaRPr lang="fr-FR" baseline="0" dirty="0" smtClean="0"/>
          </a:p>
          <a:p>
            <a:r>
              <a:rPr lang="fr-FR" baseline="0" dirty="0" smtClean="0"/>
              <a:t>Lien intéressant à revoir : les types de recyclage et leur coût énergétique : page 91 de : http://pubs.iied.org/pdfs/G00740.pdf</a:t>
            </a:r>
          </a:p>
          <a:p>
            <a:pPr>
              <a:buFontTx/>
              <a:buChar char="-"/>
            </a:pPr>
            <a:r>
              <a:rPr lang="fr-FR" dirty="0" smtClean="0"/>
              <a:t>L’absorbeur de 2004 est un</a:t>
            </a:r>
            <a:r>
              <a:rPr lang="fr-FR" baseline="0" dirty="0" smtClean="0"/>
              <a:t> recyclage de type 2 (&gt;95%), demandant un raffinage (les câbles, purs, eux, n’en auraient pas besoin).</a:t>
            </a:r>
          </a:p>
          <a:p>
            <a:pPr>
              <a:buFontTx/>
              <a:buChar char="-"/>
            </a:pPr>
            <a:r>
              <a:rPr lang="fr-FR" baseline="0" dirty="0" smtClean="0"/>
              <a:t>L’absorbeur de 1979 est un recyclage de type 3 et pose problème.</a:t>
            </a:r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0" y="0"/>
            <a:ext cx="762000" cy="7620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fr-BE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4615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62188"/>
            <a:ext cx="7772400" cy="1190625"/>
          </a:xfrm>
        </p:spPr>
        <p:txBody>
          <a:bodyPr/>
          <a:lstStyle>
            <a:lvl1pPr>
              <a:defRPr sz="3600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pic>
        <p:nvPicPr>
          <p:cNvPr id="60421" name="Picture 5" descr="ULB_text_vert_bas_transpar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5500" cy="6705600"/>
          </a:xfrm>
          <a:prstGeom prst="rect">
            <a:avLst/>
          </a:prstGeom>
          <a:noFill/>
        </p:spPr>
      </p:pic>
      <p:pic>
        <p:nvPicPr>
          <p:cNvPr id="60422" name="Picture 6" descr="C:\Documents and Settings\epaquay\Bureau\Documents de travail EP\Logos disponibles ULB\ulbgiggran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088" cy="827088"/>
          </a:xfrm>
          <a:prstGeom prst="rect">
            <a:avLst/>
          </a:prstGeom>
          <a:noFill/>
        </p:spPr>
      </p:pic>
      <p:pic>
        <p:nvPicPr>
          <p:cNvPr id="6042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32750" y="5778500"/>
            <a:ext cx="1073150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3832225" y="6726238"/>
            <a:ext cx="5222875" cy="1063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 anchor="ctr" anchorCtr="1">
            <a:spAutoFit/>
          </a:bodyPr>
          <a:lstStyle/>
          <a:p>
            <a:pPr algn="r" defTabSz="762000">
              <a:spcBef>
                <a:spcPct val="50000"/>
              </a:spcBef>
              <a:buFontTx/>
              <a:buNone/>
            </a:pPr>
            <a:r>
              <a:rPr lang="fr-BE" sz="700" b="0">
                <a:solidFill>
                  <a:srgbClr val="003873"/>
                </a:solidFill>
                <a:latin typeface="Lucida Sans" pitchFamily="34" charset="0"/>
              </a:rPr>
              <a:t>A I D E ,   C O N S E I L ,   R E C H E R C H E   E N   E  N V I R O N N E M E N T   ET   T R A I T E M E N T   D E   S U R F A C 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00863" y="0"/>
            <a:ext cx="2166937" cy="35274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8463" y="0"/>
            <a:ext cx="6350000" cy="35274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ZoneTexte 3"/>
          <p:cNvSpPr txBox="1"/>
          <p:nvPr userDrawn="1"/>
        </p:nvSpPr>
        <p:spPr>
          <a:xfrm>
            <a:off x="251520" y="6525344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fld id="{E77A348F-F7B5-4DB6-8FAF-23F193B87F5F}" type="slidenum">
              <a:rPr lang="fr-BE" sz="1000" baseline="0" smtClean="0"/>
              <a:pPr>
                <a:buNone/>
              </a:pPr>
              <a:t>‹N°›</a:t>
            </a:fld>
            <a:endParaRPr lang="fr-BE" sz="1000" baseline="0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98463" y="1228725"/>
            <a:ext cx="4219575" cy="2298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70438" y="1228725"/>
            <a:ext cx="4221162" cy="2298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8463" y="1228725"/>
            <a:ext cx="8593137" cy="2298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BE" smtClean="0"/>
              <a:t>Cliquez pour modifier les styles du texte du masque</a:t>
            </a:r>
          </a:p>
          <a:p>
            <a:pPr lvl="1"/>
            <a:r>
              <a:rPr lang="fr-BE" smtClean="0"/>
              <a:t>Deuxième niveau</a:t>
            </a:r>
          </a:p>
          <a:p>
            <a:pPr lvl="2"/>
            <a:r>
              <a:rPr lang="fr-BE" smtClean="0"/>
              <a:t>Troisième niveau</a:t>
            </a:r>
          </a:p>
          <a:p>
            <a:pPr lvl="3"/>
            <a:endParaRPr lang="fr-BE" smtClean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44550" y="0"/>
            <a:ext cx="8223250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BE" smtClean="0"/>
              <a:t>Cliquez pour modifier le style du titre du masque</a:t>
            </a:r>
          </a:p>
        </p:txBody>
      </p:sp>
      <p:pic>
        <p:nvPicPr>
          <p:cNvPr id="59396" name="Picture 4" descr="C:\Documents and Settings\epaquay\Bureau\Documents de travail EP\Logos disponibles ULB\ulbgiggrand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827088" cy="827088"/>
          </a:xfrm>
          <a:prstGeom prst="rect">
            <a:avLst/>
          </a:prstGeom>
          <a:noFill/>
        </p:spPr>
      </p:pic>
      <p:pic>
        <p:nvPicPr>
          <p:cNvPr id="59397" name="Picture 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32750" y="5778500"/>
            <a:ext cx="1073150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3832225" y="6726238"/>
            <a:ext cx="5222875" cy="1063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 anchor="ctr" anchorCtr="1">
            <a:spAutoFit/>
          </a:bodyPr>
          <a:lstStyle/>
          <a:p>
            <a:pPr algn="r" defTabSz="762000">
              <a:spcBef>
                <a:spcPct val="50000"/>
              </a:spcBef>
              <a:buFontTx/>
              <a:buNone/>
            </a:pPr>
            <a:r>
              <a:rPr lang="fr-BE" sz="700" b="0">
                <a:solidFill>
                  <a:srgbClr val="003873"/>
                </a:solidFill>
                <a:latin typeface="Lucida Sans" pitchFamily="34" charset="0"/>
              </a:rPr>
              <a:t>A I D E ,   C O N S E I L ,   R E C H E R C H E   E N   E  N V I R O N N E M E N T   ET   T R A I T E M E N T   D E   S U R F A C 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 spd="med"/>
  <p:hf hdr="0" ftr="0" dt="0"/>
  <p:txStyles>
    <p:titleStyle>
      <a:lvl1pPr algn="ctr" defTabSz="519113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+mj-lt"/>
          <a:ea typeface="+mj-ea"/>
          <a:cs typeface="+mj-cs"/>
        </a:defRPr>
      </a:lvl1pPr>
      <a:lvl2pPr algn="ctr" defTabSz="519113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Verdana" pitchFamily="34" charset="0"/>
        </a:defRPr>
      </a:lvl2pPr>
      <a:lvl3pPr algn="ctr" defTabSz="519113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Verdana" pitchFamily="34" charset="0"/>
        </a:defRPr>
      </a:lvl3pPr>
      <a:lvl4pPr algn="ctr" defTabSz="519113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Verdana" pitchFamily="34" charset="0"/>
        </a:defRPr>
      </a:lvl4pPr>
      <a:lvl5pPr algn="ctr" defTabSz="519113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Verdana" pitchFamily="34" charset="0"/>
        </a:defRPr>
      </a:lvl5pPr>
      <a:lvl6pPr marL="457200" algn="ctr" defTabSz="519113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Verdana" pitchFamily="34" charset="0"/>
        </a:defRPr>
      </a:lvl6pPr>
      <a:lvl7pPr marL="914400" algn="ctr" defTabSz="519113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Verdana" pitchFamily="34" charset="0"/>
        </a:defRPr>
      </a:lvl7pPr>
      <a:lvl8pPr marL="1371600" algn="ctr" defTabSz="519113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Verdana" pitchFamily="34" charset="0"/>
        </a:defRPr>
      </a:lvl8pPr>
      <a:lvl9pPr marL="1828800" algn="ctr" defTabSz="519113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Verdana" pitchFamily="34" charset="0"/>
        </a:defRPr>
      </a:lvl9pPr>
    </p:titleStyle>
    <p:bodyStyle>
      <a:lvl1pPr algn="l" defTabSz="782638" rtl="0" eaLnBrk="1" fontAlgn="base" hangingPunct="1">
        <a:spcBef>
          <a:spcPct val="50000"/>
        </a:spcBef>
        <a:spcAft>
          <a:spcPct val="20000"/>
        </a:spcAft>
        <a:buSzPct val="100000"/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571500" indent="-381000" algn="l" defTabSz="782638" rtl="0" eaLnBrk="1" fontAlgn="base" hangingPunct="1">
        <a:spcBef>
          <a:spcPct val="20000"/>
        </a:spcBef>
        <a:spcAft>
          <a:spcPct val="20000"/>
        </a:spcAft>
        <a:buClr>
          <a:srgbClr val="CC0099"/>
        </a:buClr>
        <a:buSzPct val="100000"/>
        <a:buFont typeface="Monotype Sorts" pitchFamily="2" charset="2"/>
        <a:buChar char="Ø"/>
        <a:defRPr sz="2400">
          <a:solidFill>
            <a:srgbClr val="000066"/>
          </a:solidFill>
          <a:latin typeface="+mn-lt"/>
        </a:defRPr>
      </a:lvl2pPr>
      <a:lvl3pPr marL="1143000" indent="-381000" algn="l" defTabSz="782638" rtl="0" eaLnBrk="1" fontAlgn="base" hangingPunct="1">
        <a:spcBef>
          <a:spcPct val="20000"/>
        </a:spcBef>
        <a:spcAft>
          <a:spcPct val="20000"/>
        </a:spcAft>
        <a:buClr>
          <a:srgbClr val="000000"/>
        </a:buClr>
        <a:buFont typeface="Wingdings" pitchFamily="2" charset="2"/>
        <a:buChar char="Ø"/>
        <a:defRPr sz="2000">
          <a:solidFill>
            <a:srgbClr val="000066"/>
          </a:solidFill>
          <a:latin typeface="+mn-lt"/>
        </a:defRPr>
      </a:lvl3pPr>
      <a:lvl4pPr marL="1643063" indent="-234950" algn="l" defTabSz="782638" rtl="0" eaLnBrk="1" fontAlgn="base" hangingPunct="1">
        <a:spcBef>
          <a:spcPct val="20000"/>
        </a:spcBef>
        <a:spcAft>
          <a:spcPct val="0"/>
        </a:spcAft>
        <a:buSzPct val="100000"/>
        <a:buChar char="–"/>
        <a:defRPr>
          <a:solidFill>
            <a:schemeClr val="tx1"/>
          </a:solidFill>
          <a:latin typeface="+mn-lt"/>
        </a:defRPr>
      </a:lvl4pPr>
      <a:lvl5pPr marL="2112963" indent="-236538" algn="l" defTabSz="782638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2100">
          <a:solidFill>
            <a:schemeClr val="tx1"/>
          </a:solidFill>
          <a:latin typeface="Arial" charset="0"/>
        </a:defRPr>
      </a:lvl5pPr>
      <a:lvl6pPr marL="2570163" indent="-236538" algn="l" defTabSz="782638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2100">
          <a:solidFill>
            <a:schemeClr val="tx1"/>
          </a:solidFill>
          <a:latin typeface="Arial" charset="0"/>
        </a:defRPr>
      </a:lvl6pPr>
      <a:lvl7pPr marL="3027363" indent="-236538" algn="l" defTabSz="782638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2100">
          <a:solidFill>
            <a:schemeClr val="tx1"/>
          </a:solidFill>
          <a:latin typeface="Arial" charset="0"/>
        </a:defRPr>
      </a:lvl7pPr>
      <a:lvl8pPr marL="3484563" indent="-236538" algn="l" defTabSz="782638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2100">
          <a:solidFill>
            <a:schemeClr val="tx1"/>
          </a:solidFill>
          <a:latin typeface="Arial" charset="0"/>
        </a:defRPr>
      </a:lvl8pPr>
      <a:lvl9pPr marL="3941763" indent="-236538" algn="l" defTabSz="782638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21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oinvent.org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2.ademe.fr/servlet/getBin?name=CC14518E88C0E1A15DA50E5C0602DF171115650388946.pdf" TargetMode="External"/><Relationship Id="rId5" Type="http://schemas.openxmlformats.org/officeDocument/2006/relationships/hyperlink" Target="http://www.pre.nl/" TargetMode="External"/><Relationship Id="rId4" Type="http://schemas.openxmlformats.org/officeDocument/2006/relationships/hyperlink" Target="http://www.gabi-software.com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57336"/>
            <a:ext cx="7772400" cy="1200329"/>
          </a:xfrm>
        </p:spPr>
        <p:txBody>
          <a:bodyPr/>
          <a:lstStyle/>
          <a:p>
            <a:r>
              <a:rPr lang="fr-FR" dirty="0" err="1" smtClean="0"/>
              <a:t>Accounting</a:t>
            </a:r>
            <a:r>
              <a:rPr lang="fr-FR" dirty="0" smtClean="0"/>
              <a:t> for surface </a:t>
            </a:r>
            <a:r>
              <a:rPr lang="fr-FR" dirty="0" err="1" smtClean="0"/>
              <a:t>treatments</a:t>
            </a:r>
            <a:r>
              <a:rPr lang="fr-FR" dirty="0" smtClean="0"/>
              <a:t> (ST) in life-cycle </a:t>
            </a:r>
            <a:r>
              <a:rPr lang="fr-FR" dirty="0" err="1" smtClean="0"/>
              <a:t>assessments</a:t>
            </a:r>
            <a:r>
              <a:rPr lang="fr-FR" dirty="0" smtClean="0"/>
              <a:t> (LCA)</a:t>
            </a:r>
            <a:endParaRPr lang="fr-FR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720745"/>
          </a:xfrm>
        </p:spPr>
        <p:txBody>
          <a:bodyPr/>
          <a:lstStyle/>
          <a:p>
            <a:r>
              <a:rPr lang="fr-FR" dirty="0" smtClean="0"/>
              <a:t>Prof. Marc </a:t>
            </a:r>
            <a:r>
              <a:rPr lang="fr-FR" dirty="0" err="1" smtClean="0"/>
              <a:t>Degrez</a:t>
            </a:r>
            <a:endParaRPr lang="fr-FR" dirty="0" smtClean="0"/>
          </a:p>
          <a:p>
            <a:r>
              <a:rPr lang="fr-FR" dirty="0" smtClean="0"/>
              <a:t>Pierre D’Ans</a:t>
            </a:r>
          </a:p>
          <a:p>
            <a:endParaRPr lang="fr-FR" dirty="0" smtClean="0"/>
          </a:p>
          <a:p>
            <a:r>
              <a:rPr lang="fr-FR" dirty="0" smtClean="0"/>
              <a:t>Gent, 28 septembre 2011</a:t>
            </a:r>
            <a:endParaRPr lang="fr-FR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3.1.- </a:t>
            </a:r>
            <a:r>
              <a:rPr lang="fr-FR" dirty="0" smtClean="0"/>
              <a:t>Scope and goal (1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8463" y="980728"/>
            <a:ext cx="8593137" cy="5241435"/>
          </a:xfrm>
        </p:spPr>
        <p:txBody>
          <a:bodyPr/>
          <a:lstStyle/>
          <a:p>
            <a:r>
              <a:rPr lang="fr-FR" dirty="0" smtClean="0"/>
              <a:t>Scope:</a:t>
            </a:r>
            <a:endParaRPr lang="fr-FR" dirty="0" smtClean="0"/>
          </a:p>
          <a:p>
            <a:pPr lvl="2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r-FR" dirty="0" smtClean="0"/>
              <a:t>System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studied</a:t>
            </a:r>
            <a:endParaRPr lang="fr-FR" dirty="0" smtClean="0"/>
          </a:p>
          <a:p>
            <a:pPr lvl="2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r-FR" dirty="0" smtClean="0"/>
              <a:t>Border</a:t>
            </a:r>
            <a:endParaRPr lang="fr-FR" dirty="0" smtClean="0"/>
          </a:p>
          <a:p>
            <a:pPr lvl="2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r-FR" dirty="0" err="1" smtClean="0"/>
              <a:t>Functional</a:t>
            </a:r>
            <a:r>
              <a:rPr lang="fr-FR" dirty="0" smtClean="0"/>
              <a:t> unit (FU)</a:t>
            </a:r>
            <a:endParaRPr lang="fr-FR" dirty="0" smtClean="0"/>
          </a:p>
          <a:p>
            <a:pPr lvl="2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r-FR" dirty="0" err="1" smtClean="0"/>
              <a:t>Assumptions</a:t>
            </a:r>
            <a:endParaRPr lang="fr-FR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fr-FR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dirty="0" smtClean="0"/>
              <a:t>FU </a:t>
            </a:r>
            <a:r>
              <a:rPr lang="fr-FR" dirty="0" err="1" smtClean="0"/>
              <a:t>definition</a:t>
            </a:r>
            <a:endParaRPr lang="fr-FR" dirty="0" smtClean="0"/>
          </a:p>
          <a:p>
            <a:pPr lvl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r-FR" dirty="0" smtClean="0"/>
              <a:t>= </a:t>
            </a:r>
            <a:r>
              <a:rPr lang="fr-FR" dirty="0" smtClean="0"/>
              <a:t>unit of service or </a:t>
            </a:r>
            <a:r>
              <a:rPr lang="fr-FR" dirty="0" err="1" smtClean="0"/>
              <a:t>product</a:t>
            </a:r>
            <a:r>
              <a:rPr lang="fr-FR" dirty="0" smtClean="0"/>
              <a:t> for </a:t>
            </a:r>
            <a:r>
              <a:rPr lang="fr-FR" dirty="0" err="1" smtClean="0"/>
              <a:t>which</a:t>
            </a:r>
            <a:r>
              <a:rPr lang="fr-FR" dirty="0" smtClean="0"/>
              <a:t> the impacts are </a:t>
            </a:r>
            <a:r>
              <a:rPr lang="fr-FR" dirty="0" err="1" smtClean="0"/>
              <a:t>expressed</a:t>
            </a:r>
            <a:endParaRPr lang="fr-FR" dirty="0" smtClean="0"/>
          </a:p>
          <a:p>
            <a:pPr lvl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ideally</a:t>
            </a:r>
            <a:r>
              <a:rPr lang="fr-FR" dirty="0" smtClean="0"/>
              <a:t> </a:t>
            </a:r>
            <a:r>
              <a:rPr lang="fr-FR" dirty="0" err="1" smtClean="0"/>
              <a:t>reprensent</a:t>
            </a:r>
            <a:r>
              <a:rPr lang="fr-FR" dirty="0" smtClean="0"/>
              <a:t> the </a:t>
            </a:r>
            <a:r>
              <a:rPr lang="fr-FR" dirty="0" err="1" smtClean="0"/>
              <a:t>product</a:t>
            </a:r>
            <a:r>
              <a:rPr lang="fr-FR" dirty="0" smtClean="0"/>
              <a:t> </a:t>
            </a:r>
            <a:r>
              <a:rPr lang="fr-FR" dirty="0" err="1" smtClean="0"/>
              <a:t>function</a:t>
            </a:r>
            <a:r>
              <a:rPr lang="fr-FR" dirty="0" smtClean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MWh</a:t>
            </a:r>
            <a:r>
              <a:rPr lang="fr-FR" dirty="0" smtClean="0"/>
              <a:t> </a:t>
            </a:r>
            <a:r>
              <a:rPr lang="fr-FR" dirty="0" err="1" smtClean="0"/>
              <a:t>forenergy</a:t>
            </a:r>
            <a:r>
              <a:rPr lang="fr-FR" dirty="0" smtClean="0"/>
              <a:t> production)</a:t>
            </a:r>
          </a:p>
          <a:p>
            <a:pPr lvl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r-FR" dirty="0" smtClean="0"/>
              <a:t>If </a:t>
            </a:r>
            <a:r>
              <a:rPr lang="fr-FR" dirty="0" smtClean="0"/>
              <a:t>« </a:t>
            </a:r>
            <a:r>
              <a:rPr lang="fr-FR" dirty="0" err="1" smtClean="0"/>
              <a:t>cradle</a:t>
            </a:r>
            <a:r>
              <a:rPr lang="fr-FR" dirty="0" smtClean="0"/>
              <a:t> to </a:t>
            </a:r>
            <a:r>
              <a:rPr lang="fr-FR" dirty="0" err="1" smtClean="0"/>
              <a:t>gate</a:t>
            </a:r>
            <a:r>
              <a:rPr lang="fr-FR" dirty="0" smtClean="0"/>
              <a:t> »: ex. ST: m²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suitable</a:t>
            </a:r>
            <a:endParaRPr lang="fr-FR" dirty="0" smtClean="0"/>
          </a:p>
        </p:txBody>
      </p:sp>
      <p:pic>
        <p:nvPicPr>
          <p:cNvPr id="1026" name="Picture 2" descr="flow sheet 18 juin 2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268760"/>
            <a:ext cx="4925240" cy="1785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3.1.- </a:t>
            </a:r>
            <a:r>
              <a:rPr lang="fr-FR" dirty="0" smtClean="0"/>
              <a:t>Scope and goal (</a:t>
            </a:r>
            <a:r>
              <a:rPr lang="fr-FR" dirty="0" smtClean="0"/>
              <a:t>2)</a:t>
            </a:r>
            <a:endParaRPr lang="fr-FR" dirty="0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179512" y="1323457"/>
            <a:ext cx="8593137" cy="3490186"/>
          </a:xfrm>
        </p:spPr>
        <p:txBody>
          <a:bodyPr/>
          <a:lstStyle/>
          <a:p>
            <a:r>
              <a:rPr lang="fr-FR" dirty="0" err="1" smtClean="0"/>
              <a:t>Typical</a:t>
            </a:r>
            <a:r>
              <a:rPr lang="fr-FR" dirty="0" smtClean="0"/>
              <a:t> </a:t>
            </a:r>
            <a:r>
              <a:rPr lang="fr-FR" dirty="0" err="1" smtClean="0"/>
              <a:t>assumptions</a:t>
            </a:r>
            <a:r>
              <a:rPr lang="fr-FR" dirty="0" smtClean="0"/>
              <a:t>:</a:t>
            </a: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dirty="0" smtClean="0"/>
              <a:t>Not </a:t>
            </a:r>
            <a:r>
              <a:rPr lang="fr-FR" dirty="0" err="1" smtClean="0"/>
              <a:t>accounting</a:t>
            </a:r>
            <a:r>
              <a:rPr lang="fr-FR" dirty="0" smtClean="0"/>
              <a:t> for a </a:t>
            </a:r>
            <a:r>
              <a:rPr lang="fr-FR" dirty="0" err="1" smtClean="0"/>
              <a:t>process</a:t>
            </a:r>
            <a:r>
              <a:rPr lang="fr-FR" dirty="0" smtClean="0"/>
              <a:t> </a:t>
            </a:r>
            <a:r>
              <a:rPr lang="fr-FR" dirty="0" err="1" smtClean="0"/>
              <a:t>step</a:t>
            </a: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dirty="0" smtClean="0"/>
              <a:t>Limitation to a part of the « </a:t>
            </a:r>
            <a:r>
              <a:rPr lang="fr-FR" dirty="0" err="1" smtClean="0"/>
              <a:t>lifetime</a:t>
            </a:r>
            <a:r>
              <a:rPr lang="fr-FR" dirty="0" smtClean="0"/>
              <a:t> »: acceptable if comparative LCA or if the </a:t>
            </a:r>
            <a:r>
              <a:rPr lang="fr-FR" dirty="0" err="1" smtClean="0"/>
              <a:t>aim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to </a:t>
            </a:r>
            <a:r>
              <a:rPr lang="fr-FR" dirty="0" err="1" smtClean="0"/>
              <a:t>study</a:t>
            </a:r>
            <a:r>
              <a:rPr lang="fr-FR" dirty="0" smtClean="0"/>
              <a:t> </a:t>
            </a:r>
            <a:r>
              <a:rPr lang="fr-FR" dirty="0" err="1" smtClean="0"/>
              <a:t>yoiur</a:t>
            </a:r>
            <a:r>
              <a:rPr lang="fr-FR" dirty="0" smtClean="0"/>
              <a:t> entreprise</a:t>
            </a: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dirty="0" smtClean="0"/>
              <a:t>Time and </a:t>
            </a:r>
            <a:r>
              <a:rPr lang="fr-FR" dirty="0" err="1" smtClean="0"/>
              <a:t>geographical</a:t>
            </a:r>
            <a:r>
              <a:rPr lang="fr-FR" dirty="0" smtClean="0"/>
              <a:t> location (data </a:t>
            </a:r>
            <a:r>
              <a:rPr lang="fr-FR" dirty="0" err="1" smtClean="0"/>
              <a:t>validity</a:t>
            </a:r>
            <a:r>
              <a:rPr lang="fr-FR" dirty="0" smtClean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fr-FR" dirty="0" err="1" smtClean="0"/>
              <a:t>Energy</a:t>
            </a:r>
            <a:r>
              <a:rPr lang="fr-FR" dirty="0" smtClean="0"/>
              <a:t> mix</a:t>
            </a:r>
          </a:p>
          <a:p>
            <a:pPr lvl="1">
              <a:buFont typeface="Arial" pitchFamily="34" charset="0"/>
              <a:buChar char="•"/>
            </a:pPr>
            <a:r>
              <a:rPr lang="fr-FR" dirty="0" smtClean="0"/>
              <a:t>Allocations (not </a:t>
            </a:r>
            <a:r>
              <a:rPr lang="fr-FR" dirty="0" err="1" smtClean="0"/>
              <a:t>detailed</a:t>
            </a:r>
            <a:r>
              <a:rPr lang="fr-FR" dirty="0" smtClean="0"/>
              <a:t> in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presentation</a:t>
            </a:r>
            <a:r>
              <a:rPr lang="fr-FR" dirty="0" smtClean="0"/>
              <a:t>)</a:t>
            </a:r>
            <a:endParaRPr lang="fr-FR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3.2.- </a:t>
            </a:r>
            <a:r>
              <a:rPr lang="fr-FR" dirty="0" smtClean="0"/>
              <a:t>LCI</a:t>
            </a:r>
            <a:endParaRPr lang="fr-FR" dirty="0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8463" y="1228725"/>
            <a:ext cx="8593137" cy="4438138"/>
          </a:xfrm>
        </p:spPr>
        <p:txBody>
          <a:bodyPr/>
          <a:lstStyle/>
          <a:p>
            <a:r>
              <a:rPr lang="fr-FR" dirty="0" smtClean="0"/>
              <a:t>List of inputs / outputs </a:t>
            </a:r>
            <a:r>
              <a:rPr lang="fr-FR" dirty="0" err="1" smtClean="0"/>
              <a:t>during</a:t>
            </a:r>
            <a:r>
              <a:rPr lang="fr-FR" dirty="0" smtClean="0"/>
              <a:t> the </a:t>
            </a:r>
            <a:r>
              <a:rPr lang="fr-FR" dirty="0" err="1" smtClean="0"/>
              <a:t>process</a:t>
            </a:r>
            <a:r>
              <a:rPr lang="fr-FR" dirty="0" smtClean="0"/>
              <a:t>, </a:t>
            </a:r>
            <a:r>
              <a:rPr lang="fr-FR" dirty="0" err="1" smtClean="0"/>
              <a:t>from</a:t>
            </a:r>
            <a:r>
              <a:rPr lang="fr-FR" dirty="0" smtClean="0"/>
              <a:t> the extraction of </a:t>
            </a:r>
            <a:r>
              <a:rPr lang="fr-FR" dirty="0" err="1" smtClean="0"/>
              <a:t>materials</a:t>
            </a:r>
            <a:r>
              <a:rPr lang="fr-FR" dirty="0" smtClean="0"/>
              <a:t> to the </a:t>
            </a:r>
            <a:r>
              <a:rPr lang="fr-FR" dirty="0" err="1" smtClean="0"/>
              <a:t>functional</a:t>
            </a:r>
            <a:r>
              <a:rPr lang="fr-FR" dirty="0" smtClean="0"/>
              <a:t> unit:</a:t>
            </a:r>
          </a:p>
          <a:p>
            <a:pPr lvl="1">
              <a:buFont typeface="Arial" pitchFamily="34" charset="0"/>
              <a:buChar char="•"/>
            </a:pPr>
            <a:r>
              <a:rPr lang="fr-FR" dirty="0" err="1" smtClean="0"/>
              <a:t>Measurements</a:t>
            </a:r>
            <a:r>
              <a:rPr lang="fr-FR" dirty="0" smtClean="0"/>
              <a:t> and </a:t>
            </a:r>
            <a:r>
              <a:rPr lang="fr-FR" dirty="0" err="1" smtClean="0"/>
              <a:t>sampling</a:t>
            </a: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dirty="0" smtClean="0"/>
              <a:t>Qualitative </a:t>
            </a:r>
            <a:r>
              <a:rPr lang="fr-FR" dirty="0" err="1" smtClean="0"/>
              <a:t>work</a:t>
            </a:r>
            <a:r>
              <a:rPr lang="fr-FR" dirty="0" smtClean="0"/>
              <a:t>: flow-</a:t>
            </a:r>
            <a:r>
              <a:rPr lang="fr-FR" dirty="0" err="1" smtClean="0"/>
              <a:t>sheet</a:t>
            </a: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dirty="0" err="1" smtClean="0"/>
              <a:t>Then</a:t>
            </a:r>
            <a:r>
              <a:rPr lang="fr-FR" dirty="0" smtClean="0"/>
              <a:t>, quantitative </a:t>
            </a:r>
            <a:r>
              <a:rPr lang="fr-FR" dirty="0" err="1" smtClean="0"/>
              <a:t>work</a:t>
            </a: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dirty="0" smtClean="0"/>
              <a:t>Extraction </a:t>
            </a:r>
            <a:r>
              <a:rPr lang="fr-FR" dirty="0" err="1" smtClean="0"/>
              <a:t>from</a:t>
            </a:r>
            <a:r>
              <a:rPr lang="fr-FR" dirty="0" smtClean="0"/>
              <a:t> / </a:t>
            </a:r>
            <a:r>
              <a:rPr lang="fr-FR" dirty="0" err="1" smtClean="0"/>
              <a:t>waste</a:t>
            </a:r>
            <a:r>
              <a:rPr lang="fr-FR" dirty="0" smtClean="0"/>
              <a:t> to the </a:t>
            </a:r>
            <a:r>
              <a:rPr lang="fr-FR" dirty="0" err="1" smtClean="0"/>
              <a:t>environment</a:t>
            </a:r>
            <a:r>
              <a:rPr lang="fr-FR" dirty="0" smtClean="0"/>
              <a:t>: importance of the </a:t>
            </a:r>
            <a:r>
              <a:rPr lang="fr-FR" dirty="0" err="1" smtClean="0"/>
              <a:t>compartment</a:t>
            </a:r>
            <a:r>
              <a:rPr lang="fr-FR" dirty="0" smtClean="0"/>
              <a:t> (</a:t>
            </a:r>
            <a:r>
              <a:rPr lang="fr-FR" dirty="0" err="1" smtClean="0"/>
              <a:t>sea</a:t>
            </a:r>
            <a:r>
              <a:rPr lang="fr-FR" dirty="0" smtClean="0"/>
              <a:t> water, </a:t>
            </a:r>
            <a:r>
              <a:rPr lang="fr-FR" dirty="0" err="1" smtClean="0"/>
              <a:t>ground</a:t>
            </a:r>
            <a:r>
              <a:rPr lang="fr-FR" dirty="0" smtClean="0"/>
              <a:t>, </a:t>
            </a:r>
            <a:r>
              <a:rPr lang="fr-FR" dirty="0" err="1" smtClean="0"/>
              <a:t>urban</a:t>
            </a:r>
            <a:r>
              <a:rPr lang="fr-FR" dirty="0" smtClean="0"/>
              <a:t> </a:t>
            </a:r>
            <a:r>
              <a:rPr lang="fr-FR" dirty="0" err="1" smtClean="0"/>
              <a:t>atmosphere</a:t>
            </a:r>
            <a:r>
              <a:rPr lang="fr-FR" dirty="0" smtClean="0"/>
              <a:t>,…)</a:t>
            </a: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generic</a:t>
            </a:r>
            <a:r>
              <a:rPr lang="fr-FR" dirty="0" smtClean="0"/>
              <a:t> data</a:t>
            </a:r>
          </a:p>
          <a:p>
            <a:pPr lvl="1">
              <a:buFont typeface="Arial" pitchFamily="34" charset="0"/>
              <a:buChar char="•"/>
            </a:pPr>
            <a:r>
              <a:rPr lang="fr-FR" dirty="0" err="1" smtClean="0"/>
              <a:t>Checking</a:t>
            </a:r>
            <a:r>
              <a:rPr lang="fr-FR" dirty="0" smtClean="0"/>
              <a:t> the balance</a:t>
            </a:r>
            <a:endParaRPr lang="fr-FR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3.3</a:t>
            </a:r>
            <a:r>
              <a:rPr lang="fr-FR" dirty="0" smtClean="0"/>
              <a:t>.- LCIA </a:t>
            </a:r>
            <a:r>
              <a:rPr lang="fr-FR" dirty="0" smtClean="0"/>
              <a:t>(1)</a:t>
            </a:r>
            <a:endParaRPr lang="fr-FR" dirty="0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8463" y="908720"/>
            <a:ext cx="8593137" cy="2585323"/>
          </a:xfrm>
        </p:spPr>
        <p:txBody>
          <a:bodyPr/>
          <a:lstStyle/>
          <a:p>
            <a:pPr algn="ctr"/>
            <a:r>
              <a:rPr lang="fr-FR" b="1" dirty="0" err="1" smtClean="0"/>
              <a:t>Converting</a:t>
            </a:r>
            <a:r>
              <a:rPr lang="fr-FR" b="1" dirty="0" smtClean="0"/>
              <a:t> inputs and outputs </a:t>
            </a:r>
            <a:r>
              <a:rPr lang="fr-FR" b="1" dirty="0" err="1" smtClean="0"/>
              <a:t>into</a:t>
            </a:r>
            <a:r>
              <a:rPr lang="fr-FR" b="1" dirty="0" smtClean="0"/>
              <a:t> damage</a:t>
            </a:r>
          </a:p>
          <a:p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calculation</a:t>
            </a:r>
            <a:r>
              <a:rPr lang="fr-FR" dirty="0" smtClean="0"/>
              <a:t> </a:t>
            </a:r>
            <a:r>
              <a:rPr lang="fr-FR" dirty="0" err="1" smtClean="0"/>
              <a:t>methods</a:t>
            </a:r>
            <a:r>
              <a:rPr lang="fr-FR" dirty="0" smtClean="0"/>
              <a:t>, </a:t>
            </a:r>
            <a:r>
              <a:rPr lang="fr-FR" dirty="0" err="1" smtClean="0"/>
              <a:t>depending</a:t>
            </a:r>
            <a:r>
              <a:rPr lang="fr-FR" dirty="0" smtClean="0"/>
              <a:t> on the aime of the </a:t>
            </a:r>
            <a:r>
              <a:rPr lang="fr-FR" dirty="0" err="1" smtClean="0"/>
              <a:t>study</a:t>
            </a: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dirty="0" smtClean="0"/>
              <a:t>CML </a:t>
            </a:r>
            <a:r>
              <a:rPr lang="fr-FR" dirty="0" smtClean="0"/>
              <a:t>(</a:t>
            </a:r>
            <a:r>
              <a:rPr lang="fr-FR" dirty="0" err="1" smtClean="0"/>
              <a:t>Leiden</a:t>
            </a:r>
            <a:r>
              <a:rPr lang="fr-FR" dirty="0" smtClean="0"/>
              <a:t>), EcoIndicator99, EPS </a:t>
            </a:r>
            <a:r>
              <a:rPr lang="fr-FR" dirty="0" smtClean="0"/>
              <a:t>(</a:t>
            </a:r>
            <a:r>
              <a:rPr lang="fr-FR" dirty="0" err="1" smtClean="0"/>
              <a:t>monetization</a:t>
            </a:r>
            <a:r>
              <a:rPr lang="fr-FR" dirty="0" smtClean="0"/>
              <a:t>), </a:t>
            </a:r>
            <a:r>
              <a:rPr lang="fr-FR" dirty="0" err="1" smtClean="0"/>
              <a:t>ExternE</a:t>
            </a:r>
            <a:r>
              <a:rPr lang="fr-FR" dirty="0" smtClean="0"/>
              <a:t>, Impact 2002+, </a:t>
            </a:r>
            <a:r>
              <a:rPr lang="fr-FR" dirty="0" err="1" smtClean="0"/>
              <a:t>UseTox</a:t>
            </a:r>
            <a:r>
              <a:rPr lang="fr-FR" dirty="0" smtClean="0"/>
              <a:t>, </a:t>
            </a:r>
            <a:r>
              <a:rPr lang="fr-FR" dirty="0" smtClean="0"/>
              <a:t>…</a:t>
            </a:r>
            <a:endParaRPr lang="fr-FR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3.3.- </a:t>
            </a:r>
            <a:r>
              <a:rPr lang="fr-FR" dirty="0" smtClean="0"/>
              <a:t>LCIA </a:t>
            </a:r>
            <a:r>
              <a:rPr lang="fr-FR" dirty="0" smtClean="0"/>
              <a:t>(2)</a:t>
            </a:r>
            <a:endParaRPr lang="fr-FR" dirty="0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8463" y="1124744"/>
            <a:ext cx="8593137" cy="954107"/>
          </a:xfrm>
        </p:spPr>
        <p:txBody>
          <a:bodyPr/>
          <a:lstStyle/>
          <a:p>
            <a:r>
              <a:rPr lang="fr-FR" dirty="0" err="1" smtClean="0"/>
              <a:t>Principle</a:t>
            </a:r>
            <a:r>
              <a:rPr lang="fr-FR" dirty="0" smtClean="0"/>
              <a:t>: </a:t>
            </a:r>
            <a:r>
              <a:rPr lang="fr-FR" dirty="0" err="1" smtClean="0"/>
              <a:t>example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midpoint</a:t>
            </a:r>
            <a:r>
              <a:rPr lang="fr-FR" dirty="0" smtClean="0"/>
              <a:t> + </a:t>
            </a:r>
            <a:r>
              <a:rPr lang="fr-FR" dirty="0" err="1" smtClean="0"/>
              <a:t>endpoint</a:t>
            </a:r>
            <a:r>
              <a:rPr lang="fr-FR" dirty="0" smtClean="0"/>
              <a:t> </a:t>
            </a:r>
            <a:r>
              <a:rPr lang="fr-FR" dirty="0" err="1" smtClean="0"/>
              <a:t>method</a:t>
            </a:r>
            <a:r>
              <a:rPr lang="fr-FR" dirty="0" smtClean="0"/>
              <a:t>: </a:t>
            </a:r>
            <a:r>
              <a:rPr lang="fr-FR" dirty="0" smtClean="0"/>
              <a:t>Impact 2002+ :</a:t>
            </a:r>
          </a:p>
        </p:txBody>
      </p:sp>
      <p:pic>
        <p:nvPicPr>
          <p:cNvPr id="4" name="Image 11" descr="schéma synthèse Impact 2002+ complète avec coefficients.gif"/>
          <p:cNvPicPr>
            <a:picLocks noChangeAspect="1"/>
          </p:cNvPicPr>
          <p:nvPr/>
        </p:nvPicPr>
        <p:blipFill>
          <a:blip r:embed="rId3" cstate="print"/>
          <a:srcRect l="1866" r="7654" b="14279"/>
          <a:stretch>
            <a:fillRect/>
          </a:stretch>
        </p:blipFill>
        <p:spPr bwMode="auto">
          <a:xfrm>
            <a:off x="899592" y="2098342"/>
            <a:ext cx="8244408" cy="4759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3.4.- Interprétation</a:t>
            </a:r>
            <a:endParaRPr lang="fr-FR" dirty="0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23528" y="1340768"/>
            <a:ext cx="8593137" cy="4339650"/>
          </a:xfrm>
        </p:spPr>
        <p:txBody>
          <a:bodyPr/>
          <a:lstStyle/>
          <a:p>
            <a:pPr lvl="0">
              <a:defRPr/>
            </a:pPr>
            <a:r>
              <a:rPr lang="fr-FR" dirty="0" smtClean="0"/>
              <a:t>Main contributions to the impact</a:t>
            </a:r>
          </a:p>
          <a:p>
            <a:pPr lvl="0">
              <a:defRPr/>
            </a:pPr>
            <a:r>
              <a:rPr lang="fr-FR" dirty="0" err="1" smtClean="0"/>
              <a:t>Improvements</a:t>
            </a:r>
            <a:r>
              <a:rPr lang="fr-FR" dirty="0" smtClean="0"/>
              <a:t> (</a:t>
            </a:r>
            <a:r>
              <a:rPr lang="fr-FR" dirty="0" err="1" smtClean="0"/>
              <a:t>eco</a:t>
            </a:r>
            <a:r>
              <a:rPr lang="fr-FR" dirty="0" smtClean="0"/>
              <a:t>-design)</a:t>
            </a:r>
            <a:endParaRPr lang="fr-FR" dirty="0" smtClean="0"/>
          </a:p>
          <a:p>
            <a:pPr lvl="0">
              <a:defRPr/>
            </a:pPr>
            <a:r>
              <a:rPr lang="fr-FR" dirty="0" smtClean="0"/>
              <a:t>Comparative LCA</a:t>
            </a:r>
            <a:endParaRPr lang="fr-FR" dirty="0" smtClean="0"/>
          </a:p>
          <a:p>
            <a:pPr lvl="0">
              <a:defRPr/>
            </a:pPr>
            <a:r>
              <a:rPr lang="fr-FR" dirty="0" err="1" smtClean="0"/>
              <a:t>Environmental</a:t>
            </a:r>
            <a:r>
              <a:rPr lang="fr-FR" dirty="0" smtClean="0"/>
              <a:t> </a:t>
            </a:r>
            <a:r>
              <a:rPr lang="fr-FR" dirty="0" err="1" smtClean="0"/>
              <a:t>payback</a:t>
            </a:r>
            <a:r>
              <a:rPr lang="fr-FR" dirty="0" smtClean="0"/>
              <a:t> of a </a:t>
            </a:r>
            <a:r>
              <a:rPr lang="fr-FR" dirty="0" err="1" smtClean="0"/>
              <a:t>renewable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endParaRPr lang="fr-FR" dirty="0" smtClean="0"/>
          </a:p>
          <a:p>
            <a:pPr lvl="1">
              <a:buFont typeface="Arial" pitchFamily="34" charset="0"/>
              <a:buChar char="•"/>
              <a:defRPr/>
            </a:pPr>
            <a:r>
              <a:rPr lang="fr-FR" dirty="0" err="1" smtClean="0"/>
              <a:t>Example</a:t>
            </a:r>
            <a:r>
              <a:rPr lang="fr-FR" dirty="0" smtClean="0"/>
              <a:t> </a:t>
            </a:r>
            <a:r>
              <a:rPr lang="fr-FR" dirty="0" smtClean="0"/>
              <a:t>: « </a:t>
            </a:r>
            <a:r>
              <a:rPr lang="fr-FR" dirty="0" smtClean="0"/>
              <a:t>the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payback</a:t>
            </a:r>
            <a:r>
              <a:rPr lang="fr-FR" dirty="0" smtClean="0"/>
              <a:t> time of a </a:t>
            </a:r>
            <a:r>
              <a:rPr lang="fr-FR" dirty="0" err="1" smtClean="0"/>
              <a:t>solar</a:t>
            </a:r>
            <a:r>
              <a:rPr lang="fr-FR" dirty="0" smtClean="0"/>
              <a:t> </a:t>
            </a:r>
            <a:r>
              <a:rPr lang="fr-FR" dirty="0" err="1" smtClean="0"/>
              <a:t>collector</a:t>
            </a:r>
            <a:r>
              <a:rPr lang="fr-FR" dirty="0" smtClean="0"/>
              <a:t> </a:t>
            </a:r>
            <a:r>
              <a:rPr lang="fr-FR" dirty="0" err="1" smtClean="0"/>
              <a:t>is</a:t>
            </a:r>
            <a:r>
              <a:rPr lang="fr-FR" dirty="0" smtClean="0"/>
              <a:t> 2 </a:t>
            </a:r>
            <a:r>
              <a:rPr lang="fr-FR" dirty="0" err="1" smtClean="0"/>
              <a:t>years</a:t>
            </a:r>
            <a:r>
              <a:rPr lang="fr-FR" dirty="0" smtClean="0"/>
              <a:t> »</a:t>
            </a:r>
            <a:endParaRPr lang="fr-FR" dirty="0" smtClean="0"/>
          </a:p>
          <a:p>
            <a:pPr>
              <a:defRPr/>
            </a:pPr>
            <a:r>
              <a:rPr lang="fr-FR" dirty="0" err="1" smtClean="0"/>
              <a:t>Sensitivity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endParaRPr lang="fr-FR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4.- </a:t>
            </a:r>
            <a:r>
              <a:rPr lang="fr-FR" dirty="0" err="1" smtClean="0"/>
              <a:t>Study</a:t>
            </a:r>
            <a:r>
              <a:rPr lang="fr-FR" dirty="0" smtClean="0"/>
              <a:t> case: ST for </a:t>
            </a:r>
            <a:r>
              <a:rPr lang="fr-FR" dirty="0" err="1" smtClean="0"/>
              <a:t>solar</a:t>
            </a:r>
            <a:r>
              <a:rPr lang="fr-FR" dirty="0" smtClean="0"/>
              <a:t> </a:t>
            </a:r>
            <a:r>
              <a:rPr lang="fr-FR" dirty="0" err="1" smtClean="0"/>
              <a:t>collectors</a:t>
            </a:r>
            <a:endParaRPr lang="fr-FR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67544" y="980728"/>
            <a:ext cx="8229600" cy="26037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78263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2000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fr-BE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components:</a:t>
            </a:r>
            <a:endParaRPr kumimoji="0" lang="fr-BE" sz="28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71500" lvl="1" indent="-381000" defTabSz="782638" eaLnBrk="1" hangingPunct="1">
              <a:spcBef>
                <a:spcPct val="20000"/>
              </a:spcBef>
              <a:buClr>
                <a:srgbClr val="CC0099"/>
              </a:buClr>
              <a:buSzPct val="100000"/>
            </a:pPr>
            <a:r>
              <a:rPr kumimoji="0" lang="fr-BE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</a:rPr>
              <a:t>Absorber (plate </a:t>
            </a:r>
            <a:r>
              <a:rPr kumimoji="0" lang="fr-BE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</a:rPr>
              <a:t>+ tubes)</a:t>
            </a:r>
          </a:p>
          <a:p>
            <a:pPr marL="571500" lvl="1" indent="-381000" defTabSz="782638" eaLnBrk="1" hangingPunct="1">
              <a:spcBef>
                <a:spcPct val="20000"/>
              </a:spcBef>
              <a:buClr>
                <a:srgbClr val="CC0099"/>
              </a:buClr>
              <a:buSzPct val="100000"/>
            </a:pPr>
            <a:r>
              <a:rPr kumimoji="0" lang="fr-BE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</a:rPr>
              <a:t>Cover</a:t>
            </a:r>
            <a:endParaRPr kumimoji="0" lang="fr-BE" sz="24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</a:endParaRPr>
          </a:p>
          <a:p>
            <a:pPr marL="571500" lvl="1" indent="-381000" defTabSz="782638" eaLnBrk="1" hangingPunct="1">
              <a:spcBef>
                <a:spcPct val="20000"/>
              </a:spcBef>
              <a:buClr>
                <a:srgbClr val="CC0099"/>
              </a:buClr>
              <a:buSzPct val="100000"/>
            </a:pPr>
            <a:r>
              <a:rPr kumimoji="0" lang="fr-BE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</a:rPr>
              <a:t>Thermal </a:t>
            </a:r>
            <a:r>
              <a:rPr kumimoji="0" lang="fr-BE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</a:rPr>
              <a:t>insulation</a:t>
            </a:r>
            <a:endParaRPr kumimoji="0" lang="fr-BE" sz="24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</a:endParaRPr>
          </a:p>
          <a:p>
            <a:pPr marL="571500" lvl="1" indent="-381000" defTabSz="782638" eaLnBrk="1" hangingPunct="1">
              <a:spcBef>
                <a:spcPct val="20000"/>
              </a:spcBef>
              <a:buClr>
                <a:srgbClr val="CC0099"/>
              </a:buClr>
              <a:buSzPct val="100000"/>
            </a:pPr>
            <a:r>
              <a:rPr kumimoji="0" lang="fr-BE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</a:rPr>
              <a:t>Frame</a:t>
            </a:r>
            <a:endParaRPr kumimoji="0" lang="fr-BE" sz="24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8" name="Picture 23" descr="1979 ter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724275"/>
            <a:ext cx="53244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Elbow Connector 28"/>
          <p:cNvCxnSpPr/>
          <p:nvPr/>
        </p:nvCxnSpPr>
        <p:spPr>
          <a:xfrm rot="16200000" flipH="1">
            <a:off x="3849923" y="2206860"/>
            <a:ext cx="2297410" cy="1861369"/>
          </a:xfrm>
          <a:prstGeom prst="bentConnector3">
            <a:avLst>
              <a:gd name="adj1" fmla="val 895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47"/>
          <p:cNvGrpSpPr>
            <a:grpSpLocks/>
          </p:cNvGrpSpPr>
          <p:nvPr/>
        </p:nvGrpSpPr>
        <p:grpSpPr bwMode="auto">
          <a:xfrm>
            <a:off x="2286000" y="2420888"/>
            <a:ext cx="2287588" cy="1652637"/>
            <a:chOff x="2285984" y="2643182"/>
            <a:chExt cx="2286810" cy="1429554"/>
          </a:xfrm>
        </p:grpSpPr>
        <p:cxnSp>
          <p:nvCxnSpPr>
            <p:cNvPr id="12" name="Straight Connector 44"/>
            <p:cNvCxnSpPr/>
            <p:nvPr/>
          </p:nvCxnSpPr>
          <p:spPr>
            <a:xfrm>
              <a:off x="2285984" y="2643182"/>
              <a:ext cx="22852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46"/>
            <p:cNvCxnSpPr/>
            <p:nvPr/>
          </p:nvCxnSpPr>
          <p:spPr>
            <a:xfrm rot="5400000">
              <a:off x="3858016" y="3357958"/>
              <a:ext cx="1427968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e 22"/>
          <p:cNvGrpSpPr/>
          <p:nvPr/>
        </p:nvGrpSpPr>
        <p:grpSpPr>
          <a:xfrm>
            <a:off x="3635896" y="2852936"/>
            <a:ext cx="1580629" cy="1934964"/>
            <a:chOff x="3635896" y="2852936"/>
            <a:chExt cx="1580629" cy="1934964"/>
          </a:xfrm>
        </p:grpSpPr>
        <p:cxnSp>
          <p:nvCxnSpPr>
            <p:cNvPr id="15" name="Straight Connector 51"/>
            <p:cNvCxnSpPr/>
            <p:nvPr/>
          </p:nvCxnSpPr>
          <p:spPr bwMode="auto">
            <a:xfrm>
              <a:off x="3635896" y="2852936"/>
              <a:ext cx="157904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53"/>
            <p:cNvCxnSpPr/>
            <p:nvPr/>
          </p:nvCxnSpPr>
          <p:spPr bwMode="auto">
            <a:xfrm rot="5400000">
              <a:off x="4326439" y="3743154"/>
              <a:ext cx="1778585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55"/>
            <p:cNvCxnSpPr/>
            <p:nvPr/>
          </p:nvCxnSpPr>
          <p:spPr bwMode="auto">
            <a:xfrm rot="5400000">
              <a:off x="3749046" y="3820484"/>
              <a:ext cx="1933245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57"/>
            <p:cNvCxnSpPr/>
            <p:nvPr/>
          </p:nvCxnSpPr>
          <p:spPr bwMode="auto">
            <a:xfrm rot="5400000">
              <a:off x="3156559" y="3627159"/>
              <a:ext cx="1546597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65"/>
          <p:cNvGrpSpPr>
            <a:grpSpLocks/>
          </p:cNvGrpSpPr>
          <p:nvPr/>
        </p:nvGrpSpPr>
        <p:grpSpPr bwMode="auto">
          <a:xfrm>
            <a:off x="1547664" y="3501009"/>
            <a:ext cx="2238524" cy="1004316"/>
            <a:chOff x="3428992" y="3357562"/>
            <a:chExt cx="357190" cy="1147874"/>
          </a:xfrm>
        </p:grpSpPr>
        <p:cxnSp>
          <p:nvCxnSpPr>
            <p:cNvPr id="20" name="Straight Connector 62"/>
            <p:cNvCxnSpPr/>
            <p:nvPr/>
          </p:nvCxnSpPr>
          <p:spPr>
            <a:xfrm rot="5400000">
              <a:off x="2855055" y="3931499"/>
              <a:ext cx="11478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64"/>
            <p:cNvCxnSpPr/>
            <p:nvPr/>
          </p:nvCxnSpPr>
          <p:spPr>
            <a:xfrm rot="10800000" flipH="1">
              <a:off x="3428992" y="4500674"/>
              <a:ext cx="357190" cy="47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467544" y="4869160"/>
            <a:ext cx="8229600" cy="15696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78263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2000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fr-BE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Studied</a:t>
            </a:r>
            <a:r>
              <a:rPr kumimoji="0" lang="fr-BE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system</a:t>
            </a:r>
            <a:r>
              <a:rPr kumimoji="0" lang="fr-BE" sz="2800" b="0" i="0" u="none" strike="noStrike" kern="0" cap="none" spc="0" normalizeH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absorber ST</a:t>
            </a:r>
            <a:endParaRPr kumimoji="0" lang="fr-BE" sz="28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71500" lvl="1" indent="-381000" defTabSz="782638" eaLnBrk="1" hangingPunct="1">
              <a:spcBef>
                <a:spcPct val="20000"/>
              </a:spcBef>
              <a:buClr>
                <a:srgbClr val="CC0099"/>
              </a:buClr>
              <a:buSzPct val="100000"/>
            </a:pPr>
            <a:r>
              <a:rPr kumimoji="0" lang="fr-BE" sz="24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</a:rPr>
              <a:t>Solarceo</a:t>
            </a:r>
            <a:r>
              <a:rPr kumimoji="0" lang="fr-BE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</a:rPr>
              <a:t>®</a:t>
            </a:r>
            <a:r>
              <a:rPr kumimoji="0" lang="fr-BE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</a:rPr>
              <a:t> on </a:t>
            </a:r>
            <a:r>
              <a:rPr kumimoji="0" lang="fr-BE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</a:rPr>
              <a:t>copper</a:t>
            </a:r>
            <a:r>
              <a:rPr kumimoji="0" lang="fr-BE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fr-BE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</a:rPr>
              <a:t>(</a:t>
            </a:r>
            <a:r>
              <a:rPr kumimoji="0" lang="fr-BE" sz="24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</a:rPr>
              <a:t>ArcelorMittal</a:t>
            </a:r>
            <a:r>
              <a:rPr kumimoji="0" lang="fr-BE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</a:rPr>
              <a:t>)</a:t>
            </a:r>
          </a:p>
          <a:p>
            <a:pPr marL="571500" lvl="1" indent="-381000" defTabSz="782638" eaLnBrk="1" hangingPunct="1">
              <a:spcBef>
                <a:spcPct val="20000"/>
              </a:spcBef>
              <a:buClr>
                <a:srgbClr val="CC0099"/>
              </a:buClr>
              <a:buSzPct val="100000"/>
            </a:pPr>
            <a:r>
              <a:rPr kumimoji="0" lang="fr-BE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</a:rPr>
              <a:t>Comparison</a:t>
            </a:r>
            <a:r>
              <a:rPr kumimoji="0" lang="fr-BE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fr-BE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</a:rPr>
              <a:t>with</a:t>
            </a:r>
            <a:r>
              <a:rPr kumimoji="0" lang="fr-BE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</a:rPr>
              <a:t> the </a:t>
            </a:r>
            <a:r>
              <a:rPr kumimoji="0" lang="fr-BE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</a:rPr>
              <a:t>complete</a:t>
            </a:r>
            <a:r>
              <a:rPr kumimoji="0" lang="fr-BE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fr-BE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</a:rPr>
              <a:t>collector</a:t>
            </a:r>
            <a:endParaRPr kumimoji="0" lang="fr-BE" sz="24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4.1.- </a:t>
            </a:r>
            <a:r>
              <a:rPr lang="fr-FR" dirty="0" smtClean="0"/>
              <a:t>Scope</a:t>
            </a:r>
            <a:endParaRPr lang="fr-FR" dirty="0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8463" y="764704"/>
            <a:ext cx="8593137" cy="4789003"/>
          </a:xfrm>
        </p:spPr>
        <p:txBody>
          <a:bodyPr/>
          <a:lstStyle/>
          <a:p>
            <a:r>
              <a:rPr lang="fr-FR" dirty="0" smtClean="0"/>
              <a:t>Goals:</a:t>
            </a: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dirty="0" smtClean="0"/>
              <a:t>Main contributions</a:t>
            </a:r>
          </a:p>
          <a:p>
            <a:pPr lvl="1">
              <a:buFont typeface="Arial" pitchFamily="34" charset="0"/>
              <a:buChar char="•"/>
            </a:pPr>
            <a:r>
              <a:rPr lang="fr-FR" dirty="0" smtClean="0"/>
              <a:t>How to </a:t>
            </a:r>
            <a:r>
              <a:rPr lang="fr-FR" dirty="0" err="1" smtClean="0"/>
              <a:t>reduce</a:t>
            </a:r>
            <a:r>
              <a:rPr lang="fr-FR" dirty="0" smtClean="0"/>
              <a:t> the impacts</a:t>
            </a: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dirty="0" err="1" smtClean="0"/>
              <a:t>Comparison</a:t>
            </a:r>
            <a:r>
              <a:rPr lang="fr-FR" dirty="0" smtClean="0"/>
              <a:t> absorber </a:t>
            </a:r>
            <a:r>
              <a:rPr lang="fr-FR" dirty="0" smtClean="0"/>
              <a:t>/ </a:t>
            </a:r>
            <a:r>
              <a:rPr lang="fr-FR" dirty="0" err="1" smtClean="0"/>
              <a:t>collector</a:t>
            </a: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dirty="0" err="1" smtClean="0"/>
              <a:t>Comparison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« </a:t>
            </a:r>
            <a:r>
              <a:rPr lang="fr-FR" dirty="0" err="1" smtClean="0"/>
              <a:t>wet</a:t>
            </a:r>
            <a:r>
              <a:rPr lang="fr-FR" dirty="0" smtClean="0"/>
              <a:t> » ST</a:t>
            </a:r>
            <a:endParaRPr lang="fr-FR" dirty="0" smtClean="0"/>
          </a:p>
          <a:p>
            <a:r>
              <a:rPr lang="fr-FR" dirty="0" smtClean="0"/>
              <a:t>Impact </a:t>
            </a:r>
            <a:r>
              <a:rPr lang="fr-FR" dirty="0" err="1" smtClean="0"/>
              <a:t>assessment</a:t>
            </a:r>
            <a:r>
              <a:rPr lang="fr-FR" dirty="0" smtClean="0"/>
              <a:t>: </a:t>
            </a:r>
            <a:r>
              <a:rPr lang="fr-FR" dirty="0" smtClean="0"/>
              <a:t>Impact 2002+ « </a:t>
            </a:r>
            <a:r>
              <a:rPr lang="fr-FR" dirty="0" smtClean="0"/>
              <a:t>end-point</a:t>
            </a:r>
            <a:r>
              <a:rPr lang="fr-FR" dirty="0" smtClean="0"/>
              <a:t> »</a:t>
            </a:r>
          </a:p>
          <a:p>
            <a:r>
              <a:rPr lang="fr-FR" dirty="0" err="1" smtClean="0"/>
              <a:t>Generic</a:t>
            </a:r>
            <a:r>
              <a:rPr lang="fr-FR" dirty="0" smtClean="0"/>
              <a:t> </a:t>
            </a:r>
            <a:r>
              <a:rPr lang="fr-FR" dirty="0" err="1" smtClean="0"/>
              <a:t>ecoprofiles</a:t>
            </a:r>
            <a:r>
              <a:rPr lang="fr-FR" dirty="0" smtClean="0"/>
              <a:t>: </a:t>
            </a:r>
            <a:r>
              <a:rPr lang="fr-FR" dirty="0" err="1" smtClean="0"/>
              <a:t>EcoInvent</a:t>
            </a:r>
            <a:endParaRPr lang="fr-FR" dirty="0" smtClean="0"/>
          </a:p>
          <a:p>
            <a:r>
              <a:rPr lang="fr-FR" dirty="0" smtClean="0"/>
              <a:t>FU: </a:t>
            </a:r>
            <a:r>
              <a:rPr lang="fr-FR" dirty="0" smtClean="0"/>
              <a:t>1m²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4.2.- </a:t>
            </a:r>
            <a:r>
              <a:rPr lang="fr-FR" dirty="0" smtClean="0"/>
              <a:t>LCI (1)</a:t>
            </a:r>
            <a:endParaRPr lang="fr-FR" dirty="0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8463" y="980728"/>
            <a:ext cx="8593137" cy="1686616"/>
          </a:xfrm>
        </p:spPr>
        <p:txBody>
          <a:bodyPr/>
          <a:lstStyle/>
          <a:p>
            <a:r>
              <a:rPr lang="fr-FR" dirty="0" smtClean="0"/>
              <a:t>Flexible </a:t>
            </a:r>
            <a:r>
              <a:rPr lang="fr-FR" dirty="0" err="1" smtClean="0"/>
              <a:t>process</a:t>
            </a:r>
            <a:r>
              <a:rPr lang="fr-FR" dirty="0" smtClean="0"/>
              <a:t> </a:t>
            </a:r>
            <a:r>
              <a:rPr lang="fr-FR" dirty="0" err="1" smtClean="0"/>
              <a:t>adapted</a:t>
            </a:r>
            <a:r>
              <a:rPr lang="fr-FR" dirty="0" smtClean="0"/>
              <a:t> for </a:t>
            </a:r>
            <a:r>
              <a:rPr lang="fr-FR" dirty="0" err="1" smtClean="0"/>
              <a:t>several</a:t>
            </a:r>
            <a:r>
              <a:rPr lang="fr-FR" dirty="0" smtClean="0"/>
              <a:t> ST productions (Flémalle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Simplified</a:t>
            </a:r>
            <a:r>
              <a:rPr lang="fr-FR" dirty="0" smtClean="0"/>
              <a:t> </a:t>
            </a:r>
            <a:r>
              <a:rPr lang="fr-FR" dirty="0" err="1" smtClean="0"/>
              <a:t>view</a:t>
            </a:r>
            <a:r>
              <a:rPr lang="fr-FR" dirty="0" smtClean="0"/>
              <a:t>: 3 zones:</a:t>
            </a:r>
            <a:endParaRPr lang="fr-FR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852936"/>
            <a:ext cx="747712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4.2.- </a:t>
            </a:r>
            <a:r>
              <a:rPr lang="fr-FR" dirty="0" smtClean="0"/>
              <a:t>LCI (2)</a:t>
            </a:r>
            <a:endParaRPr lang="fr-FR" dirty="0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8463" y="1394773"/>
            <a:ext cx="8593137" cy="954107"/>
          </a:xfrm>
        </p:spPr>
        <p:txBody>
          <a:bodyPr/>
          <a:lstStyle/>
          <a:p>
            <a:r>
              <a:rPr lang="fr-FR" dirty="0" smtClean="0"/>
              <a:t>4 production </a:t>
            </a:r>
            <a:r>
              <a:rPr lang="fr-FR" dirty="0" err="1" smtClean="0"/>
              <a:t>steps</a:t>
            </a:r>
            <a:r>
              <a:rPr lang="fr-FR" dirty="0" smtClean="0"/>
              <a:t>, </a:t>
            </a:r>
            <a:r>
              <a:rPr lang="fr-FR" dirty="0" err="1" smtClean="0"/>
              <a:t>during</a:t>
            </a:r>
            <a:r>
              <a:rPr lang="fr-FR" dirty="0" smtClean="0"/>
              <a:t>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each</a:t>
            </a:r>
            <a:r>
              <a:rPr lang="fr-FR" dirty="0" smtClean="0"/>
              <a:t> zone </a:t>
            </a:r>
            <a:r>
              <a:rPr lang="fr-FR" dirty="0" err="1" smtClean="0"/>
              <a:t>is</a:t>
            </a:r>
            <a:r>
              <a:rPr lang="fr-FR" dirty="0" smtClean="0"/>
              <a:t> active or not: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33265760"/>
              </p:ext>
            </p:extLst>
          </p:nvPr>
        </p:nvGraphicFramePr>
        <p:xfrm>
          <a:off x="144016" y="2924944"/>
          <a:ext cx="8820472" cy="274533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454141"/>
                <a:gridCol w="1454141"/>
                <a:gridCol w="1454141"/>
                <a:gridCol w="1454141"/>
                <a:gridCol w="1548978"/>
                <a:gridCol w="1454930"/>
              </a:tblGrid>
              <a:tr h="433334"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600" kern="150" baseline="0" dirty="0" smtClean="0">
                          <a:effectLst/>
                        </a:rPr>
                        <a:t>SOLARCEO</a:t>
                      </a:r>
                      <a:r>
                        <a:rPr lang="fr-BE" sz="1600" kern="150" dirty="0" smtClean="0">
                          <a:effectLst/>
                        </a:rPr>
                        <a:t> </a:t>
                      </a:r>
                      <a:r>
                        <a:rPr lang="fr-BE" sz="1600" kern="150" dirty="0" smtClean="0">
                          <a:effectLst/>
                        </a:rPr>
                        <a:t>production</a:t>
                      </a: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600" kern="150" dirty="0" smtClean="0"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STEPS</a:t>
                      </a: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/>
                </a:tc>
              </a:tr>
              <a:tr h="505999">
                <a:tc gridSpan="2"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/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600" kern="150" dirty="0" smtClean="0">
                          <a:effectLst/>
                        </a:rPr>
                        <a:t>Setting the</a:t>
                      </a:r>
                      <a:r>
                        <a:rPr lang="fr-BE" sz="1600" kern="150" baseline="0" dirty="0" smtClean="0">
                          <a:effectLst/>
                        </a:rPr>
                        <a:t> vacuum</a:t>
                      </a: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600" kern="150" dirty="0" err="1" smtClean="0">
                          <a:effectLst/>
                        </a:rPr>
                        <a:t>Targets</a:t>
                      </a:r>
                      <a:r>
                        <a:rPr lang="fr-BE" sz="1600" kern="150" dirty="0" smtClean="0">
                          <a:effectLst/>
                        </a:rPr>
                        <a:t> </a:t>
                      </a:r>
                      <a:r>
                        <a:rPr lang="fr-BE" sz="1600" kern="150" dirty="0" err="1" smtClean="0">
                          <a:effectLst/>
                        </a:rPr>
                        <a:t>cleaning</a:t>
                      </a: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600" kern="150" dirty="0" err="1" smtClean="0">
                          <a:effectLst/>
                        </a:rPr>
                        <a:t>Parametrisation</a:t>
                      </a: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600" kern="150" dirty="0">
                          <a:effectLst/>
                        </a:rPr>
                        <a:t>Production</a:t>
                      </a: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667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600" kern="150" dirty="0" smtClean="0"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ZONES</a:t>
                      </a: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600" kern="150" dirty="0" err="1" smtClean="0">
                          <a:effectLst/>
                        </a:rPr>
                        <a:t>Preparation</a:t>
                      </a: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600" kern="150" dirty="0" smtClean="0">
                          <a:effectLst/>
                        </a:rPr>
                        <a:t>-</a:t>
                      </a: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600" kern="150" dirty="0" smtClean="0">
                          <a:effectLst/>
                        </a:rPr>
                        <a:t>-</a:t>
                      </a: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600" kern="150" dirty="0" smtClean="0">
                          <a:effectLst/>
                        </a:rPr>
                        <a:t>Active</a:t>
                      </a: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600" kern="150" dirty="0" smtClean="0">
                          <a:effectLst/>
                        </a:rPr>
                        <a:t>Active</a:t>
                      </a: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05999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600" kern="150" dirty="0" smtClean="0">
                          <a:effectLst/>
                        </a:rPr>
                        <a:t>Vacuum, plasma</a:t>
                      </a: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600" kern="150" dirty="0" smtClean="0">
                          <a:effectLst/>
                        </a:rPr>
                        <a:t>Active</a:t>
                      </a: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600" kern="150" dirty="0" smtClean="0">
                          <a:effectLst/>
                        </a:rPr>
                        <a:t>Active</a:t>
                      </a: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600" kern="150" dirty="0" smtClean="0">
                          <a:effectLst/>
                        </a:rPr>
                        <a:t>Active</a:t>
                      </a: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600" kern="150" dirty="0" smtClean="0">
                          <a:effectLst/>
                        </a:rPr>
                        <a:t>Active</a:t>
                      </a: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33334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600" kern="150" dirty="0" smtClean="0">
                          <a:effectLst/>
                        </a:rPr>
                        <a:t>Packaging</a:t>
                      </a: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600" kern="150" dirty="0" smtClean="0">
                          <a:effectLst/>
                        </a:rPr>
                        <a:t>-</a:t>
                      </a: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600" kern="150" dirty="0" smtClean="0">
                          <a:effectLst/>
                        </a:rPr>
                        <a:t>-</a:t>
                      </a: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600" kern="150" dirty="0" smtClean="0">
                          <a:effectLst/>
                        </a:rPr>
                        <a:t>Active</a:t>
                      </a: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600" kern="150" dirty="0" smtClean="0">
                          <a:effectLst/>
                        </a:rPr>
                        <a:t>Active</a:t>
                      </a:r>
                      <a:endParaRPr lang="fr-FR" sz="1600" kern="150" dirty="0"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err="1" smtClean="0"/>
              <a:t>Roadmap</a:t>
            </a:r>
            <a:endParaRPr lang="fr-FR" dirty="0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467544" y="1196752"/>
            <a:ext cx="8280920" cy="3453253"/>
          </a:xfrm>
        </p:spPr>
        <p:txBody>
          <a:bodyPr/>
          <a:lstStyle/>
          <a:p>
            <a:r>
              <a:rPr lang="fr-FR" dirty="0" smtClean="0"/>
              <a:t>1.- Introduction</a:t>
            </a:r>
          </a:p>
          <a:p>
            <a:r>
              <a:rPr lang="fr-FR" dirty="0" smtClean="0"/>
              <a:t>2.- </a:t>
            </a:r>
            <a:r>
              <a:rPr lang="fr-FR" dirty="0" err="1" smtClean="0"/>
              <a:t>Environmental</a:t>
            </a:r>
            <a:r>
              <a:rPr lang="fr-FR" dirty="0" smtClean="0"/>
              <a:t> aspects of surface </a:t>
            </a:r>
            <a:r>
              <a:rPr lang="fr-FR" dirty="0" err="1" smtClean="0"/>
              <a:t>treatments</a:t>
            </a:r>
            <a:r>
              <a:rPr lang="fr-FR" dirty="0" smtClean="0"/>
              <a:t> (ST)</a:t>
            </a:r>
            <a:endParaRPr lang="fr-FR" dirty="0" smtClean="0"/>
          </a:p>
          <a:p>
            <a:r>
              <a:rPr lang="fr-FR" dirty="0" smtClean="0"/>
              <a:t>3.- </a:t>
            </a:r>
            <a:r>
              <a:rPr lang="fr-FR" dirty="0" smtClean="0"/>
              <a:t>Life-cycle </a:t>
            </a:r>
            <a:r>
              <a:rPr lang="fr-FR" dirty="0" err="1" smtClean="0"/>
              <a:t>assessment</a:t>
            </a:r>
            <a:r>
              <a:rPr lang="fr-FR" dirty="0" smtClean="0"/>
              <a:t> (LCA): </a:t>
            </a:r>
            <a:r>
              <a:rPr lang="fr-FR" dirty="0" err="1" smtClean="0"/>
              <a:t>methodology</a:t>
            </a:r>
            <a:endParaRPr lang="fr-FR" dirty="0" smtClean="0"/>
          </a:p>
          <a:p>
            <a:pPr lvl="0">
              <a:defRPr/>
            </a:pPr>
            <a:r>
              <a:rPr lang="fr-FR" dirty="0" smtClean="0"/>
              <a:t>4.- </a:t>
            </a:r>
            <a:r>
              <a:rPr lang="fr-FR" dirty="0" err="1" smtClean="0"/>
              <a:t>Study</a:t>
            </a:r>
            <a:r>
              <a:rPr lang="fr-FR" dirty="0" smtClean="0"/>
              <a:t> case: </a:t>
            </a:r>
            <a:r>
              <a:rPr lang="fr-FR" dirty="0" err="1" smtClean="0"/>
              <a:t>selective</a:t>
            </a:r>
            <a:r>
              <a:rPr lang="fr-FR" dirty="0" smtClean="0"/>
              <a:t> ST for thermal </a:t>
            </a:r>
            <a:r>
              <a:rPr lang="fr-FR" dirty="0" err="1" smtClean="0"/>
              <a:t>collectors</a:t>
            </a:r>
            <a:endParaRPr lang="fr-FR" dirty="0" smtClean="0"/>
          </a:p>
          <a:p>
            <a:pPr lvl="0">
              <a:defRPr/>
            </a:pPr>
            <a:r>
              <a:rPr lang="fr-FR" dirty="0" smtClean="0"/>
              <a:t>5.- Conclusions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4.2.- </a:t>
            </a:r>
            <a:r>
              <a:rPr lang="fr-FR" dirty="0" smtClean="0"/>
              <a:t>LCI (3)</a:t>
            </a:r>
            <a:endParaRPr lang="fr-FR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65" y="911696"/>
            <a:ext cx="848677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4.2.- </a:t>
            </a:r>
            <a:r>
              <a:rPr lang="fr-FR" dirty="0" smtClean="0"/>
              <a:t>LCI (4)</a:t>
            </a:r>
            <a:endParaRPr lang="fr-F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76338"/>
            <a:ext cx="916305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4.3.- </a:t>
            </a:r>
            <a:r>
              <a:rPr lang="fr-FR" dirty="0" smtClean="0"/>
              <a:t>LCIA (1)</a:t>
            </a:r>
            <a:endParaRPr lang="fr-FR" dirty="0"/>
          </a:p>
        </p:txBody>
      </p:sp>
      <p:sp>
        <p:nvSpPr>
          <p:cNvPr id="4" name="Rectangle 9"/>
          <p:cNvSpPr txBox="1">
            <a:spLocks noChangeArrowheads="1"/>
          </p:cNvSpPr>
          <p:nvPr/>
        </p:nvSpPr>
        <p:spPr bwMode="auto">
          <a:xfrm>
            <a:off x="398463" y="980728"/>
            <a:ext cx="8593137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78263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20000"/>
              </a:spcAft>
              <a:buClrTx/>
              <a:buSzPct val="100000"/>
              <a:buFontTx/>
              <a:buNone/>
              <a:tabLst/>
              <a:defRPr/>
            </a:pPr>
            <a:r>
              <a:rPr lang="fr-FR" sz="2800" b="0" kern="0" dirty="0" smtClean="0">
                <a:solidFill>
                  <a:srgbClr val="000066"/>
                </a:solidFill>
                <a:latin typeface="+mn-lt"/>
                <a:sym typeface="Wingdings" pitchFamily="2" charset="2"/>
              </a:rPr>
              <a:t>Per </a:t>
            </a:r>
            <a:r>
              <a:rPr lang="fr-FR" sz="2800" b="0" kern="0" dirty="0" err="1" smtClean="0">
                <a:solidFill>
                  <a:srgbClr val="000066"/>
                </a:solidFill>
                <a:latin typeface="+mn-lt"/>
                <a:sym typeface="Wingdings" pitchFamily="2" charset="2"/>
              </a:rPr>
              <a:t>steps</a:t>
            </a:r>
            <a:r>
              <a:rPr lang="fr-FR" sz="2800" b="0" kern="0" dirty="0" smtClean="0">
                <a:solidFill>
                  <a:srgbClr val="000066"/>
                </a:solidFill>
                <a:latin typeface="+mn-lt"/>
                <a:sym typeface="Wingdings" pitchFamily="2" charset="2"/>
              </a:rPr>
              <a:t>:</a:t>
            </a: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  <a:sym typeface="Wingdings" pitchFamily="2" charset="2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700808"/>
            <a:ext cx="6943725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4.3.- </a:t>
            </a:r>
            <a:r>
              <a:rPr lang="fr-FR" dirty="0" smtClean="0"/>
              <a:t>LCIA (2)</a:t>
            </a:r>
            <a:endParaRPr lang="fr-FR" dirty="0"/>
          </a:p>
        </p:txBody>
      </p:sp>
      <p:sp>
        <p:nvSpPr>
          <p:cNvPr id="4" name="Rectangle 9"/>
          <p:cNvSpPr txBox="1">
            <a:spLocks noChangeArrowheads="1"/>
          </p:cNvSpPr>
          <p:nvPr/>
        </p:nvSpPr>
        <p:spPr bwMode="auto">
          <a:xfrm>
            <a:off x="398463" y="980728"/>
            <a:ext cx="8593137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78263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20000"/>
              </a:spcAft>
              <a:buClrTx/>
              <a:buSzPct val="100000"/>
              <a:buFontTx/>
              <a:buNone/>
              <a:tabLst/>
              <a:defRPr/>
            </a:pPr>
            <a:r>
              <a:rPr lang="fr-FR" sz="2800" b="0" kern="0" dirty="0" smtClean="0">
                <a:solidFill>
                  <a:srgbClr val="000066"/>
                </a:solidFill>
                <a:latin typeface="+mn-lt"/>
                <a:sym typeface="Wingdings" pitchFamily="2" charset="2"/>
              </a:rPr>
              <a:t>Per inputs / outputs:</a:t>
            </a: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  <a:sym typeface="Wingdings" pitchFamily="2" charset="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84784"/>
            <a:ext cx="7796039" cy="4958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4.3.- </a:t>
            </a:r>
            <a:r>
              <a:rPr lang="fr-FR" dirty="0" smtClean="0"/>
              <a:t>LCIA (3)</a:t>
            </a:r>
            <a:endParaRPr lang="fr-FR" dirty="0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8463" y="836712"/>
            <a:ext cx="8593137" cy="523220"/>
          </a:xfrm>
        </p:spPr>
        <p:txBody>
          <a:bodyPr/>
          <a:lstStyle/>
          <a:p>
            <a:r>
              <a:rPr lang="fr-FR" dirty="0" smtClean="0"/>
              <a:t>Influence of the production size:</a:t>
            </a:r>
            <a:endParaRPr lang="fr-FR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412776"/>
            <a:ext cx="6197377" cy="5107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4.3.- </a:t>
            </a:r>
            <a:r>
              <a:rPr lang="fr-FR" dirty="0" smtClean="0"/>
              <a:t>LCIA (4)</a:t>
            </a:r>
            <a:endParaRPr lang="fr-FR" dirty="0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8463" y="980728"/>
            <a:ext cx="8593137" cy="523220"/>
          </a:xfrm>
        </p:spPr>
        <p:txBody>
          <a:bodyPr/>
          <a:lstStyle/>
          <a:p>
            <a:r>
              <a:rPr lang="fr-FR" dirty="0" smtClean="0"/>
              <a:t>Influence of the </a:t>
            </a:r>
            <a:r>
              <a:rPr lang="fr-FR" dirty="0" err="1" smtClean="0"/>
              <a:t>substrate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the </a:t>
            </a:r>
            <a:r>
              <a:rPr lang="fr-FR" dirty="0" err="1" smtClean="0"/>
              <a:t>parametrisation</a:t>
            </a:r>
            <a:r>
              <a:rPr lang="fr-FR" dirty="0" smtClean="0"/>
              <a:t>:</a:t>
            </a:r>
            <a:endParaRPr lang="fr-FR" dirty="0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772816"/>
            <a:ext cx="7029450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4.3.- </a:t>
            </a:r>
            <a:r>
              <a:rPr lang="fr-FR" dirty="0" smtClean="0"/>
              <a:t>LCIA (5)</a:t>
            </a:r>
            <a:endParaRPr lang="fr-FR" dirty="0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8463" y="1052736"/>
            <a:ext cx="8593137" cy="954107"/>
          </a:xfrm>
        </p:spPr>
        <p:txBody>
          <a:bodyPr/>
          <a:lstStyle/>
          <a:p>
            <a:r>
              <a:rPr lang="fr-BE" dirty="0" err="1" smtClean="0"/>
              <a:t>Comparison</a:t>
            </a:r>
            <a:r>
              <a:rPr lang="fr-BE" dirty="0" smtClean="0"/>
              <a:t> </a:t>
            </a:r>
            <a:r>
              <a:rPr lang="fr-BE" dirty="0" err="1" smtClean="0"/>
              <a:t>with</a:t>
            </a:r>
            <a:r>
              <a:rPr lang="fr-BE" dirty="0" smtClean="0"/>
              <a:t> « </a:t>
            </a:r>
            <a:r>
              <a:rPr lang="fr-BE" dirty="0" err="1" smtClean="0"/>
              <a:t>solar</a:t>
            </a:r>
            <a:r>
              <a:rPr lang="fr-BE" dirty="0" smtClean="0"/>
              <a:t> » black chrome (</a:t>
            </a:r>
            <a:r>
              <a:rPr lang="fr-BE" dirty="0" err="1" smtClean="0"/>
              <a:t>assumption</a:t>
            </a:r>
            <a:r>
              <a:rPr lang="fr-BE" dirty="0" smtClean="0"/>
              <a:t>: long production for PVD):</a:t>
            </a:r>
            <a:endParaRPr lang="fr-BE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204864"/>
            <a:ext cx="6885261" cy="405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4.3.- </a:t>
            </a:r>
            <a:r>
              <a:rPr lang="fr-FR" dirty="0" smtClean="0"/>
              <a:t>LCIA (6)</a:t>
            </a:r>
            <a:endParaRPr lang="fr-FR" dirty="0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8463" y="1228725"/>
            <a:ext cx="8593137" cy="523220"/>
          </a:xfrm>
        </p:spPr>
        <p:txBody>
          <a:bodyPr/>
          <a:lstStyle/>
          <a:p>
            <a:pPr eaLnBrk="0" hangingPunct="0">
              <a:spcBef>
                <a:spcPct val="20000"/>
              </a:spcBef>
              <a:defRPr/>
            </a:pPr>
            <a:r>
              <a:rPr lang="fr-BE" dirty="0" err="1" smtClean="0"/>
              <a:t>Reference</a:t>
            </a:r>
            <a:r>
              <a:rPr lang="fr-BE" dirty="0" smtClean="0"/>
              <a:t> </a:t>
            </a:r>
            <a:r>
              <a:rPr lang="fr-BE" dirty="0" err="1" smtClean="0"/>
              <a:t>treatment</a:t>
            </a:r>
            <a:r>
              <a:rPr lang="fr-BE" dirty="0" smtClean="0"/>
              <a:t>: </a:t>
            </a:r>
            <a:r>
              <a:rPr lang="fr-BE" dirty="0" err="1" smtClean="0"/>
              <a:t>comparison</a:t>
            </a:r>
            <a:r>
              <a:rPr lang="fr-BE" dirty="0" smtClean="0"/>
              <a:t> </a:t>
            </a:r>
            <a:r>
              <a:rPr lang="fr-BE" dirty="0" err="1" smtClean="0"/>
              <a:t>with</a:t>
            </a:r>
            <a:r>
              <a:rPr lang="fr-BE" dirty="0" smtClean="0"/>
              <a:t> the </a:t>
            </a:r>
            <a:r>
              <a:rPr lang="fr-BE" dirty="0" err="1" smtClean="0"/>
              <a:t>collector</a:t>
            </a:r>
            <a:r>
              <a:rPr lang="fr-BE" dirty="0" smtClean="0"/>
              <a:t>:</a:t>
            </a:r>
            <a:endParaRPr lang="fr-BE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16832"/>
            <a:ext cx="833115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4.4.- </a:t>
            </a:r>
            <a:r>
              <a:rPr lang="fr-FR" dirty="0" err="1" smtClean="0"/>
              <a:t>Interpretation</a:t>
            </a:r>
            <a:endParaRPr lang="fr-FR" dirty="0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8463" y="1228725"/>
            <a:ext cx="8593137" cy="3022366"/>
          </a:xfrm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fr-BE" dirty="0" smtClean="0"/>
              <a:t>Importance of the </a:t>
            </a:r>
            <a:r>
              <a:rPr lang="fr-BE" dirty="0" err="1" smtClean="0"/>
              <a:t>parametrisation</a:t>
            </a:r>
            <a:r>
              <a:rPr lang="fr-BE" dirty="0" smtClean="0"/>
              <a:t> </a:t>
            </a:r>
            <a:r>
              <a:rPr lang="fr-BE" dirty="0" err="1" smtClean="0"/>
              <a:t>step</a:t>
            </a:r>
            <a:r>
              <a:rPr lang="fr-BE" dirty="0" smtClean="0"/>
              <a:t>: </a:t>
            </a:r>
            <a:r>
              <a:rPr lang="fr-BE" dirty="0" err="1" smtClean="0"/>
              <a:t>steel</a:t>
            </a:r>
            <a:r>
              <a:rPr lang="fr-BE" dirty="0" smtClean="0"/>
              <a:t> </a:t>
            </a:r>
            <a:r>
              <a:rPr lang="fr-BE" dirty="0" err="1" smtClean="0"/>
              <a:t>used</a:t>
            </a:r>
            <a:r>
              <a:rPr lang="fr-BE" dirty="0" smtClean="0"/>
              <a:t> as a </a:t>
            </a:r>
            <a:r>
              <a:rPr lang="fr-BE" dirty="0" err="1" smtClean="0"/>
              <a:t>substrate</a:t>
            </a:r>
            <a:r>
              <a:rPr lang="fr-BE" dirty="0" smtClean="0"/>
              <a:t> and </a:t>
            </a:r>
            <a:r>
              <a:rPr lang="fr-BE" dirty="0" err="1" smtClean="0"/>
              <a:t>electricity</a:t>
            </a:r>
            <a:endParaRPr lang="fr-BE" dirty="0" smtClean="0"/>
          </a:p>
          <a:p>
            <a:pPr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fr-BE" dirty="0" smtClean="0"/>
              <a:t>ST influences the </a:t>
            </a:r>
            <a:r>
              <a:rPr lang="fr-BE" dirty="0" err="1" smtClean="0"/>
              <a:t>collector</a:t>
            </a:r>
            <a:r>
              <a:rPr lang="fr-BE" dirty="0" smtClean="0"/>
              <a:t> « grand total », but not the main contribution 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fr-BE" dirty="0" smtClean="0"/>
              <a:t>PVD or black chrome? No </a:t>
            </a:r>
            <a:r>
              <a:rPr lang="fr-BE" dirty="0" err="1" smtClean="0"/>
              <a:t>clear</a:t>
            </a:r>
            <a:r>
              <a:rPr lang="fr-BE" dirty="0" smtClean="0"/>
              <a:t> </a:t>
            </a:r>
            <a:r>
              <a:rPr lang="fr-BE" dirty="0" err="1" smtClean="0"/>
              <a:t>answer</a:t>
            </a:r>
            <a:r>
              <a:rPr lang="fr-BE" dirty="0" smtClean="0"/>
              <a:t>: </a:t>
            </a:r>
            <a:r>
              <a:rPr lang="fr-BE" dirty="0" err="1" smtClean="0"/>
              <a:t>it</a:t>
            </a:r>
            <a:r>
              <a:rPr lang="fr-BE" dirty="0" smtClean="0"/>
              <a:t> </a:t>
            </a:r>
            <a:r>
              <a:rPr lang="fr-BE" dirty="0" err="1" smtClean="0"/>
              <a:t>depends</a:t>
            </a:r>
            <a:r>
              <a:rPr lang="fr-BE" dirty="0" smtClean="0"/>
              <a:t> on the </a:t>
            </a:r>
            <a:r>
              <a:rPr lang="fr-BE" dirty="0" err="1" smtClean="0"/>
              <a:t>process</a:t>
            </a:r>
            <a:r>
              <a:rPr lang="fr-BE" dirty="0" smtClean="0"/>
              <a:t> </a:t>
            </a:r>
            <a:r>
              <a:rPr lang="fr-BE" dirty="0" err="1" smtClean="0"/>
              <a:t>parameters</a:t>
            </a:r>
            <a:r>
              <a:rPr lang="fr-BE" dirty="0" smtClean="0"/>
              <a:t>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5.- Conclusions</a:t>
            </a:r>
            <a:endParaRPr lang="fr-FR" dirty="0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8463" y="774219"/>
            <a:ext cx="8593137" cy="5946243"/>
          </a:xfrm>
        </p:spPr>
        <p:txBody>
          <a:bodyPr/>
          <a:lstStyle/>
          <a:p>
            <a:r>
              <a:rPr lang="fr-FR" dirty="0" smtClean="0"/>
              <a:t>LCA </a:t>
            </a:r>
            <a:r>
              <a:rPr lang="fr-FR" dirty="0" smtClean="0"/>
              <a:t>« 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cradle</a:t>
            </a:r>
            <a:r>
              <a:rPr lang="fr-FR" dirty="0" smtClean="0"/>
              <a:t> to </a:t>
            </a:r>
            <a:r>
              <a:rPr lang="fr-FR" dirty="0" err="1" smtClean="0"/>
              <a:t>gate</a:t>
            </a:r>
            <a:r>
              <a:rPr lang="fr-FR" dirty="0" smtClean="0"/>
              <a:t> » </a:t>
            </a:r>
            <a:r>
              <a:rPr lang="fr-FR" dirty="0" smtClean="0"/>
              <a:t>for ST:</a:t>
            </a: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dirty="0" smtClean="0"/>
              <a:t>Can </a:t>
            </a:r>
            <a:r>
              <a:rPr lang="fr-FR" dirty="0" err="1" smtClean="0"/>
              <a:t>become</a:t>
            </a:r>
            <a:r>
              <a:rPr lang="fr-FR" dirty="0" smtClean="0"/>
              <a:t> a part for the LCA of a </a:t>
            </a:r>
            <a:r>
              <a:rPr lang="fr-FR" dirty="0" err="1" smtClean="0"/>
              <a:t>bigger</a:t>
            </a:r>
            <a:r>
              <a:rPr lang="fr-FR" dirty="0" smtClean="0"/>
              <a:t> system</a:t>
            </a: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dirty="0" err="1" smtClean="0"/>
              <a:t>Opportunities</a:t>
            </a:r>
            <a:r>
              <a:rPr lang="fr-FR" dirty="0" smtClean="0"/>
              <a:t>:</a:t>
            </a:r>
            <a:endParaRPr lang="fr-FR" dirty="0" smtClean="0"/>
          </a:p>
          <a:p>
            <a:pPr lvl="2">
              <a:buFont typeface="Arial" pitchFamily="34" charset="0"/>
              <a:buChar char="•"/>
            </a:pPr>
            <a:r>
              <a:rPr lang="fr-FR" dirty="0" err="1" smtClean="0"/>
              <a:t>Comparing</a:t>
            </a:r>
            <a:r>
              <a:rPr lang="fr-FR" dirty="0" smtClean="0"/>
              <a:t> ST</a:t>
            </a:r>
            <a:endParaRPr lang="fr-FR" dirty="0" smtClean="0"/>
          </a:p>
          <a:p>
            <a:pPr lvl="2">
              <a:buFont typeface="Arial" pitchFamily="34" charset="0"/>
              <a:buChar char="•"/>
            </a:pPr>
            <a:r>
              <a:rPr lang="fr-FR" dirty="0" err="1" smtClean="0"/>
              <a:t>Improving</a:t>
            </a:r>
            <a:r>
              <a:rPr lang="fr-FR" dirty="0" smtClean="0"/>
              <a:t> ST and </a:t>
            </a:r>
            <a:r>
              <a:rPr lang="fr-FR" dirty="0" err="1" smtClean="0"/>
              <a:t>determining</a:t>
            </a:r>
            <a:r>
              <a:rPr lang="fr-FR" dirty="0" smtClean="0"/>
              <a:t> if </a:t>
            </a:r>
            <a:r>
              <a:rPr lang="fr-FR" dirty="0" err="1" smtClean="0"/>
              <a:t>they</a:t>
            </a:r>
            <a:r>
              <a:rPr lang="fr-FR" dirty="0" smtClean="0"/>
              <a:t> are </a:t>
            </a:r>
            <a:r>
              <a:rPr lang="fr-FR" dirty="0" err="1" smtClean="0"/>
              <a:t>so</a:t>
            </a:r>
            <a:r>
              <a:rPr lang="fr-FR" dirty="0" smtClean="0"/>
              <a:t> « </a:t>
            </a:r>
            <a:r>
              <a:rPr lang="fr-FR" dirty="0" err="1" smtClean="0"/>
              <a:t>dirty</a:t>
            </a:r>
            <a:r>
              <a:rPr lang="fr-FR" dirty="0" smtClean="0"/>
              <a:t> » in a </a:t>
            </a:r>
            <a:r>
              <a:rPr lang="fr-FR" dirty="0" err="1" smtClean="0"/>
              <a:t>product</a:t>
            </a:r>
            <a:r>
              <a:rPr lang="fr-FR" dirty="0" smtClean="0"/>
              <a:t>…</a:t>
            </a:r>
            <a:endParaRPr lang="fr-FR" dirty="0" smtClean="0"/>
          </a:p>
          <a:p>
            <a:pPr lvl="2">
              <a:buFont typeface="Arial" pitchFamily="34" charset="0"/>
              <a:buChar char="•"/>
            </a:pPr>
            <a:r>
              <a:rPr lang="fr-FR" dirty="0" err="1" smtClean="0"/>
              <a:t>Comparing</a:t>
            </a:r>
            <a:r>
              <a:rPr lang="fr-FR" dirty="0" smtClean="0"/>
              <a:t> production </a:t>
            </a:r>
            <a:r>
              <a:rPr lang="fr-FR" dirty="0" err="1" smtClean="0"/>
              <a:t>steps</a:t>
            </a:r>
            <a:endParaRPr lang="fr-FR" dirty="0" smtClean="0"/>
          </a:p>
          <a:p>
            <a:pPr lvl="2">
              <a:buFont typeface="Arial" pitchFamily="34" charset="0"/>
              <a:buChar char="•"/>
            </a:pPr>
            <a:r>
              <a:rPr lang="fr-FR" dirty="0" err="1" smtClean="0"/>
              <a:t>Anticipating</a:t>
            </a:r>
            <a:r>
              <a:rPr lang="fr-FR" dirty="0" smtClean="0"/>
              <a:t> future </a:t>
            </a:r>
            <a:r>
              <a:rPr lang="fr-FR" dirty="0" err="1" smtClean="0"/>
              <a:t>regulations</a:t>
            </a:r>
            <a:endParaRPr lang="fr-FR" dirty="0" smtClean="0"/>
          </a:p>
          <a:p>
            <a:r>
              <a:rPr lang="fr-FR" dirty="0" err="1" smtClean="0"/>
              <a:t>Requirements</a:t>
            </a:r>
            <a:r>
              <a:rPr lang="fr-FR" dirty="0" smtClean="0"/>
              <a:t>: time, money, but </a:t>
            </a:r>
            <a:r>
              <a:rPr lang="fr-FR" dirty="0" err="1" smtClean="0"/>
              <a:t>also</a:t>
            </a:r>
            <a:r>
              <a:rPr lang="fr-FR" dirty="0" smtClean="0"/>
              <a:t>…</a:t>
            </a: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dirty="0" err="1" smtClean="0"/>
              <a:t>Transparency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all the </a:t>
            </a:r>
            <a:r>
              <a:rPr lang="fr-FR" dirty="0" err="1" smtClean="0"/>
              <a:t>stakeholders</a:t>
            </a:r>
            <a:r>
              <a:rPr lang="fr-FR" dirty="0" smtClean="0"/>
              <a:t>, </a:t>
            </a:r>
            <a:r>
              <a:rPr lang="fr-FR" dirty="0" err="1" smtClean="0"/>
              <a:t>access</a:t>
            </a:r>
            <a:r>
              <a:rPr lang="fr-FR" dirty="0" smtClean="0"/>
              <a:t> to </a:t>
            </a:r>
            <a:r>
              <a:rPr lang="fr-FR" dirty="0" err="1" smtClean="0"/>
              <a:t>alll</a:t>
            </a:r>
            <a:r>
              <a:rPr lang="fr-FR" dirty="0" smtClean="0"/>
              <a:t> the data (input / output)</a:t>
            </a: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dirty="0" err="1" smtClean="0"/>
              <a:t>Defining</a:t>
            </a:r>
            <a:r>
              <a:rPr lang="fr-FR" dirty="0" smtClean="0"/>
              <a:t> a relevant FU</a:t>
            </a: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dirty="0" err="1" smtClean="0"/>
              <a:t>Databases</a:t>
            </a:r>
            <a:r>
              <a:rPr lang="fr-FR" dirty="0" smtClean="0"/>
              <a:t> (</a:t>
            </a:r>
            <a:r>
              <a:rPr lang="fr-FR" dirty="0" err="1" smtClean="0"/>
              <a:t>EcoInvent</a:t>
            </a:r>
            <a:r>
              <a:rPr lang="fr-FR" dirty="0" smtClean="0"/>
              <a:t>)</a:t>
            </a:r>
            <a:endParaRPr lang="fr-FR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1.- Introduction (1)</a:t>
            </a:r>
            <a:endParaRPr lang="fr-FR" dirty="0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8463" y="1228725"/>
            <a:ext cx="8593137" cy="4438138"/>
          </a:xfrm>
        </p:spPr>
        <p:txBody>
          <a:bodyPr/>
          <a:lstStyle/>
          <a:p>
            <a:r>
              <a:rPr lang="fr-FR" dirty="0" err="1" smtClean="0"/>
              <a:t>Need</a:t>
            </a:r>
            <a:r>
              <a:rPr lang="fr-FR" dirty="0" smtClean="0"/>
              <a:t> for more </a:t>
            </a:r>
            <a:r>
              <a:rPr lang="fr-FR" dirty="0" err="1" smtClean="0"/>
              <a:t>rigourous</a:t>
            </a:r>
            <a:r>
              <a:rPr lang="fr-FR" dirty="0" smtClean="0"/>
              <a:t> </a:t>
            </a:r>
            <a:r>
              <a:rPr lang="fr-FR" dirty="0" err="1" smtClean="0"/>
              <a:t>environmental</a:t>
            </a:r>
            <a:r>
              <a:rPr lang="fr-FR" dirty="0" smtClean="0"/>
              <a:t> data to </a:t>
            </a:r>
            <a:r>
              <a:rPr lang="fr-FR" dirty="0" err="1" smtClean="0"/>
              <a:t>assess</a:t>
            </a:r>
            <a:r>
              <a:rPr lang="fr-FR" dirty="0" smtClean="0"/>
              <a:t> the </a:t>
            </a:r>
            <a:r>
              <a:rPr lang="fr-FR" dirty="0" err="1" smtClean="0"/>
              <a:t>human</a:t>
            </a:r>
            <a:r>
              <a:rPr lang="fr-FR" dirty="0" smtClean="0"/>
              <a:t> </a:t>
            </a:r>
            <a:r>
              <a:rPr lang="fr-FR" dirty="0" err="1" smtClean="0"/>
              <a:t>activity</a:t>
            </a:r>
            <a:r>
              <a:rPr lang="fr-FR" dirty="0" smtClean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fr-FR" dirty="0" smtClean="0"/>
              <a:t>For </a:t>
            </a:r>
            <a:r>
              <a:rPr lang="fr-FR" dirty="0" err="1" smtClean="0"/>
              <a:t>specific</a:t>
            </a:r>
            <a:r>
              <a:rPr lang="fr-FR" dirty="0" smtClean="0"/>
              <a:t> industries,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want</a:t>
            </a:r>
            <a:r>
              <a:rPr lang="fr-FR" dirty="0" smtClean="0"/>
              <a:t> to know </a:t>
            </a:r>
            <a:r>
              <a:rPr lang="fr-FR" dirty="0" err="1" smtClean="0"/>
              <a:t>their</a:t>
            </a:r>
            <a:r>
              <a:rPr lang="fr-FR" dirty="0" smtClean="0"/>
              <a:t> « real » </a:t>
            </a:r>
            <a:r>
              <a:rPr lang="fr-FR" dirty="0" err="1" smtClean="0"/>
              <a:t>footprint</a:t>
            </a: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dirty="0" smtClean="0"/>
              <a:t>Financial world: green </a:t>
            </a:r>
            <a:r>
              <a:rPr lang="fr-FR" dirty="0" err="1" smtClean="0"/>
              <a:t>accounting</a:t>
            </a: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dirty="0" err="1" smtClean="0"/>
              <a:t>Politics</a:t>
            </a:r>
            <a:r>
              <a:rPr lang="fr-FR" dirty="0" smtClean="0"/>
              <a:t>: </a:t>
            </a:r>
            <a:r>
              <a:rPr lang="fr-FR" dirty="0" err="1" smtClean="0"/>
              <a:t>decision</a:t>
            </a:r>
            <a:r>
              <a:rPr lang="fr-FR" dirty="0" smtClean="0"/>
              <a:t> </a:t>
            </a:r>
            <a:r>
              <a:rPr lang="fr-FR" dirty="0" err="1" smtClean="0"/>
              <a:t>tool</a:t>
            </a: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dirty="0" smtClean="0"/>
              <a:t>Trade: </a:t>
            </a:r>
            <a:r>
              <a:rPr lang="fr-FR" dirty="0" err="1" smtClean="0"/>
              <a:t>distinguishing</a:t>
            </a:r>
            <a:r>
              <a:rPr lang="fr-FR" dirty="0" smtClean="0"/>
              <a:t> a </a:t>
            </a:r>
            <a:r>
              <a:rPr lang="fr-FR" dirty="0" err="1" smtClean="0"/>
              <a:t>product</a:t>
            </a: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dirty="0" smtClean="0"/>
              <a:t>R&amp;D: </a:t>
            </a:r>
            <a:r>
              <a:rPr lang="fr-FR" dirty="0" err="1" smtClean="0"/>
              <a:t>decision</a:t>
            </a:r>
            <a:r>
              <a:rPr lang="fr-FR" dirty="0" smtClean="0"/>
              <a:t> </a:t>
            </a:r>
            <a:r>
              <a:rPr lang="fr-FR" dirty="0" err="1" smtClean="0"/>
              <a:t>tool</a:t>
            </a: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dirty="0" err="1" smtClean="0"/>
              <a:t>Citizens</a:t>
            </a:r>
            <a:r>
              <a:rPr lang="fr-FR" dirty="0" smtClean="0"/>
              <a:t> information</a:t>
            </a:r>
            <a:endParaRPr lang="fr-FR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err="1" smtClean="0"/>
              <a:t>Further</a:t>
            </a:r>
            <a:r>
              <a:rPr lang="fr-FR" dirty="0" smtClean="0"/>
              <a:t> </a:t>
            </a:r>
            <a:r>
              <a:rPr lang="fr-FR" dirty="0" err="1" smtClean="0"/>
              <a:t>reading</a:t>
            </a:r>
            <a:endParaRPr lang="fr-FR" dirty="0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0" y="836712"/>
            <a:ext cx="8964488" cy="532453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000" dirty="0" smtClean="0"/>
              <a:t>ISO 14044 </a:t>
            </a:r>
            <a:r>
              <a:rPr lang="fr-FR" sz="2000" dirty="0" err="1" smtClean="0"/>
              <a:t>norm</a:t>
            </a:r>
            <a:r>
              <a:rPr lang="fr-FR" sz="2000" dirty="0" smtClean="0"/>
              <a:t>, </a:t>
            </a:r>
            <a:r>
              <a:rPr lang="fr-FR" sz="2000" dirty="0" smtClean="0"/>
              <a:t>2006 (14041 </a:t>
            </a:r>
            <a:r>
              <a:rPr lang="fr-FR" sz="2000" dirty="0" smtClean="0">
                <a:sym typeface="Wingdings" pitchFamily="2" charset="2"/>
              </a:rPr>
              <a:t> 14043 = </a:t>
            </a:r>
            <a:r>
              <a:rPr lang="fr-FR" sz="2000" dirty="0" smtClean="0">
                <a:sym typeface="Wingdings" pitchFamily="2" charset="2"/>
              </a:rPr>
              <a:t>partial versions)</a:t>
            </a:r>
            <a:endParaRPr lang="fr-FR" sz="2000" dirty="0" smtClean="0">
              <a:sym typeface="Wingdings" pitchFamily="2" charset="2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000" dirty="0" smtClean="0"/>
              <a:t>Analyse du Cycle de Vie – Comprendre et réaliser un écobilan, O. Jolliet et al., P.P.U.R., </a:t>
            </a:r>
            <a:r>
              <a:rPr lang="fr-FR" sz="2000" dirty="0" smtClean="0"/>
              <a:t>2</a:t>
            </a:r>
            <a:r>
              <a:rPr lang="fr-FR" sz="2000" baseline="30000" dirty="0" smtClean="0"/>
              <a:t>nd</a:t>
            </a:r>
            <a:r>
              <a:rPr lang="fr-FR" sz="2000" dirty="0" smtClean="0"/>
              <a:t> </a:t>
            </a:r>
            <a:r>
              <a:rPr lang="fr-FR" sz="2000" dirty="0" err="1" smtClean="0"/>
              <a:t>e</a:t>
            </a:r>
            <a:r>
              <a:rPr lang="fr-FR" sz="2000" dirty="0" err="1" smtClean="0"/>
              <a:t>d</a:t>
            </a:r>
            <a:r>
              <a:rPr lang="fr-FR" sz="2000" dirty="0" smtClean="0"/>
              <a:t>., 2010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000" dirty="0" smtClean="0"/>
              <a:t>A. Léonard et al., « Colloque consacré à l’évaluation environnementale des produits par analyse du cycle de vie », </a:t>
            </a:r>
            <a:r>
              <a:rPr lang="fr-FR" sz="2000" dirty="0" err="1" smtClean="0"/>
              <a:t>ULg</a:t>
            </a:r>
            <a:r>
              <a:rPr lang="fr-FR" sz="2000" dirty="0" smtClean="0"/>
              <a:t>, </a:t>
            </a:r>
            <a:r>
              <a:rPr lang="fr-FR" sz="2000" dirty="0" err="1" smtClean="0"/>
              <a:t>june</a:t>
            </a:r>
            <a:r>
              <a:rPr lang="fr-FR" sz="2000" dirty="0" smtClean="0"/>
              <a:t> 2010</a:t>
            </a:r>
            <a:endParaRPr lang="fr-FR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000" dirty="0" err="1" smtClean="0"/>
              <a:t>EcoInvent</a:t>
            </a:r>
            <a:r>
              <a:rPr lang="fr-FR" sz="2000" dirty="0" smtClean="0"/>
              <a:t> </a:t>
            </a:r>
            <a:r>
              <a:rPr lang="fr-FR" sz="2000" dirty="0" err="1" smtClean="0"/>
              <a:t>database</a:t>
            </a:r>
            <a:r>
              <a:rPr lang="fr-FR" sz="2000" dirty="0" smtClean="0"/>
              <a:t> </a:t>
            </a:r>
            <a:r>
              <a:rPr lang="fr-FR" sz="2000" dirty="0" smtClean="0"/>
              <a:t>(</a:t>
            </a:r>
            <a:r>
              <a:rPr lang="fr-FR" sz="2000" dirty="0" smtClean="0">
                <a:hlinkClick r:id="rId3"/>
              </a:rPr>
              <a:t>www.ecoinvent.org</a:t>
            </a:r>
            <a:r>
              <a:rPr lang="fr-FR" sz="2000" dirty="0" smtClean="0"/>
              <a:t>)</a:t>
            </a:r>
            <a:endParaRPr lang="fr-FR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000" dirty="0" err="1" smtClean="0"/>
              <a:t>GaBi</a:t>
            </a:r>
            <a:r>
              <a:rPr lang="fr-FR" sz="2000" dirty="0" smtClean="0"/>
              <a:t> and </a:t>
            </a:r>
            <a:r>
              <a:rPr lang="fr-FR" sz="2000" dirty="0" err="1" smtClean="0"/>
              <a:t>SimaPro</a:t>
            </a:r>
            <a:r>
              <a:rPr lang="fr-FR" sz="2000" dirty="0" smtClean="0"/>
              <a:t> </a:t>
            </a:r>
            <a:r>
              <a:rPr lang="fr-FR" sz="2000" dirty="0" smtClean="0"/>
              <a:t> softwares (</a:t>
            </a:r>
            <a:r>
              <a:rPr lang="fr-FR" sz="2000" dirty="0" smtClean="0">
                <a:hlinkClick r:id="rId4"/>
              </a:rPr>
              <a:t>www.gabi-software.com</a:t>
            </a:r>
            <a:r>
              <a:rPr lang="fr-FR" sz="2000" dirty="0" smtClean="0"/>
              <a:t> </a:t>
            </a:r>
            <a:r>
              <a:rPr lang="fr-FR" sz="2000" dirty="0" smtClean="0"/>
              <a:t>; </a:t>
            </a:r>
            <a:r>
              <a:rPr lang="fr-FR" sz="2000" dirty="0" smtClean="0">
                <a:hlinkClick r:id="rId5"/>
              </a:rPr>
              <a:t>www.pre.nl</a:t>
            </a:r>
            <a:r>
              <a:rPr lang="fr-FR" sz="2000" dirty="0" smtClean="0"/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000" dirty="0" smtClean="0"/>
              <a:t>International Journal of Life-Cycle </a:t>
            </a:r>
            <a:r>
              <a:rPr lang="fr-FR" sz="2000" dirty="0" err="1" smtClean="0"/>
              <a:t>Assessment</a:t>
            </a:r>
            <a:endParaRPr lang="fr-FR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000" dirty="0" smtClean="0"/>
              <a:t>ADEME : (</a:t>
            </a:r>
            <a:r>
              <a:rPr lang="fr-FR" sz="2000" dirty="0" smtClean="0">
                <a:hlinkClick r:id="rId6"/>
              </a:rPr>
              <a:t>http://www2.ademe.fr/servlet/getBin?name=CC14518E88C0E1A15DA50E5C0602DF171115650388946.pdf</a:t>
            </a:r>
            <a:r>
              <a:rPr lang="fr-FR" sz="2000" dirty="0" smtClean="0"/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000" dirty="0" smtClean="0"/>
              <a:t>«</a:t>
            </a:r>
            <a:r>
              <a:rPr lang="fr-FR" sz="2000" dirty="0" smtClean="0"/>
              <a:t> Bilan Produit » </a:t>
            </a:r>
            <a:r>
              <a:rPr lang="fr-FR" sz="2000" dirty="0" smtClean="0"/>
              <a:t>software </a:t>
            </a:r>
            <a:r>
              <a:rPr lang="fr-FR" sz="2000" dirty="0" err="1" smtClean="0"/>
              <a:t>from</a:t>
            </a:r>
            <a:r>
              <a:rPr lang="fr-FR" sz="2000" dirty="0" smtClean="0"/>
              <a:t> the ADEME</a:t>
            </a:r>
            <a:endParaRPr lang="fr-FR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000" dirty="0" err="1" smtClean="0"/>
              <a:t>Several</a:t>
            </a:r>
            <a:r>
              <a:rPr lang="fr-FR" sz="2000" dirty="0" smtClean="0"/>
              <a:t> articles in: Techniques </a:t>
            </a:r>
            <a:r>
              <a:rPr lang="fr-FR" sz="2000" dirty="0" smtClean="0"/>
              <a:t>de l’Ingénieur</a:t>
            </a:r>
            <a:endParaRPr lang="fr-FR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1.- Introduction (2)</a:t>
            </a:r>
            <a:endParaRPr lang="fr-FR" dirty="0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8463" y="1228725"/>
            <a:ext cx="8593137" cy="5306068"/>
          </a:xfrm>
        </p:spPr>
        <p:txBody>
          <a:bodyPr/>
          <a:lstStyle/>
          <a:p>
            <a:r>
              <a:rPr lang="fr-FR" dirty="0" smtClean="0">
                <a:sym typeface="Wingdings" pitchFamily="2" charset="2"/>
              </a:rPr>
              <a:t> </a:t>
            </a:r>
            <a:r>
              <a:rPr lang="fr-FR" dirty="0" err="1" smtClean="0">
                <a:sym typeface="Wingdings" pitchFamily="2" charset="2"/>
              </a:rPr>
              <a:t>Need</a:t>
            </a:r>
            <a:r>
              <a:rPr lang="fr-FR" dirty="0" smtClean="0">
                <a:sym typeface="Wingdings" pitchFamily="2" charset="2"/>
              </a:rPr>
              <a:t> to </a:t>
            </a:r>
            <a:r>
              <a:rPr lang="fr-FR" dirty="0" err="1" smtClean="0">
                <a:sym typeface="Wingdings" pitchFamily="2" charset="2"/>
              </a:rPr>
              <a:t>account</a:t>
            </a:r>
            <a:r>
              <a:rPr lang="fr-FR" dirty="0" smtClean="0">
                <a:sym typeface="Wingdings" pitchFamily="2" charset="2"/>
              </a:rPr>
              <a:t> for:</a:t>
            </a:r>
            <a:endParaRPr lang="fr-FR" dirty="0" smtClean="0">
              <a:sym typeface="Wingdings" pitchFamily="2" charset="2"/>
            </a:endParaRP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fr-FR" dirty="0" smtClean="0">
                <a:sym typeface="Wingdings" pitchFamily="2" charset="2"/>
              </a:rPr>
              <a:t>All the </a:t>
            </a:r>
            <a:r>
              <a:rPr lang="fr-FR" dirty="0" err="1" smtClean="0">
                <a:sym typeface="Wingdings" pitchFamily="2" charset="2"/>
              </a:rPr>
              <a:t>consequences</a:t>
            </a:r>
            <a:r>
              <a:rPr lang="fr-FR" dirty="0" smtClean="0">
                <a:sym typeface="Wingdings" pitchFamily="2" charset="2"/>
              </a:rPr>
              <a:t> of a </a:t>
            </a:r>
            <a:r>
              <a:rPr lang="fr-FR" dirty="0" err="1" smtClean="0">
                <a:sym typeface="Wingdings" pitchFamily="2" charset="2"/>
              </a:rPr>
              <a:t>decision</a:t>
            </a:r>
            <a:endParaRPr lang="fr-FR" dirty="0" smtClean="0">
              <a:sym typeface="Wingdings" pitchFamily="2" charset="2"/>
            </a:endParaRP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fr-FR" dirty="0" smtClean="0">
                <a:sym typeface="Wingdings" pitchFamily="2" charset="2"/>
              </a:rPr>
              <a:t>Impact on all the </a:t>
            </a:r>
            <a:r>
              <a:rPr lang="fr-FR" dirty="0" err="1" smtClean="0">
                <a:sym typeface="Wingdings" pitchFamily="2" charset="2"/>
              </a:rPr>
              <a:t>compartments</a:t>
            </a:r>
            <a:r>
              <a:rPr lang="fr-FR" dirty="0" smtClean="0">
                <a:sym typeface="Wingdings" pitchFamily="2" charset="2"/>
              </a:rPr>
              <a:t> of the </a:t>
            </a:r>
            <a:r>
              <a:rPr lang="fr-FR" dirty="0" err="1" smtClean="0">
                <a:sym typeface="Wingdings" pitchFamily="2" charset="2"/>
              </a:rPr>
              <a:t>environement</a:t>
            </a:r>
            <a:r>
              <a:rPr lang="fr-FR" dirty="0" smtClean="0">
                <a:sym typeface="Wingdings" pitchFamily="2" charset="2"/>
              </a:rPr>
              <a:t> (</a:t>
            </a:r>
            <a:r>
              <a:rPr lang="fr-FR" dirty="0" err="1" smtClean="0">
                <a:sym typeface="Wingdings" pitchFamily="2" charset="2"/>
              </a:rPr>
              <a:t>multicriteria</a:t>
            </a:r>
            <a:r>
              <a:rPr lang="fr-FR" dirty="0" smtClean="0">
                <a:sym typeface="Wingdings" pitchFamily="2" charset="2"/>
              </a:rPr>
              <a:t>)</a:t>
            </a:r>
            <a:endParaRPr lang="fr-FR" dirty="0" smtClean="0">
              <a:sym typeface="Wingdings" pitchFamily="2" charset="2"/>
            </a:endParaRPr>
          </a:p>
          <a:p>
            <a:r>
              <a:rPr lang="fr-FR" b="1" dirty="0" err="1" smtClean="0"/>
              <a:t>Normalised</a:t>
            </a:r>
            <a:r>
              <a:rPr lang="fr-FR" b="1" dirty="0" smtClean="0"/>
              <a:t> LCA </a:t>
            </a:r>
            <a:r>
              <a:rPr lang="fr-FR" dirty="0" smtClean="0"/>
              <a:t>(ISO 14044</a:t>
            </a:r>
            <a:r>
              <a:rPr lang="fr-FR" dirty="0" smtClean="0"/>
              <a:t>): </a:t>
            </a:r>
            <a:r>
              <a:rPr lang="fr-FR" dirty="0" err="1" smtClean="0"/>
              <a:t>assessment</a:t>
            </a:r>
            <a:r>
              <a:rPr lang="fr-FR" dirty="0" smtClean="0"/>
              <a:t> of the </a:t>
            </a:r>
            <a:r>
              <a:rPr lang="fr-FR" dirty="0" err="1" smtClean="0"/>
              <a:t>environment</a:t>
            </a:r>
            <a:r>
              <a:rPr lang="fr-FR" dirty="0" err="1" smtClean="0"/>
              <a:t>al</a:t>
            </a:r>
            <a:r>
              <a:rPr lang="fr-FR" dirty="0" smtClean="0"/>
              <a:t> impact of a </a:t>
            </a:r>
            <a:r>
              <a:rPr lang="fr-FR" dirty="0" err="1" smtClean="0"/>
              <a:t>product</a:t>
            </a:r>
            <a:r>
              <a:rPr lang="fr-FR" dirty="0" smtClean="0"/>
              <a:t>, a </a:t>
            </a:r>
            <a:r>
              <a:rPr lang="fr-FR" dirty="0" err="1" smtClean="0"/>
              <a:t>process</a:t>
            </a:r>
            <a:r>
              <a:rPr lang="fr-FR" dirty="0" smtClean="0"/>
              <a:t> or a service, </a:t>
            </a:r>
            <a:r>
              <a:rPr lang="fr-FR" dirty="0" err="1" smtClean="0"/>
              <a:t>including</a:t>
            </a:r>
            <a:r>
              <a:rPr lang="fr-FR" dirty="0" smtClean="0"/>
              <a:t>:</a:t>
            </a:r>
            <a:endParaRPr lang="fr-FR" dirty="0" smtClean="0">
              <a:solidFill>
                <a:srgbClr val="FF0000"/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fr-FR" dirty="0" smtClean="0">
                <a:solidFill>
                  <a:srgbClr val="FF0000"/>
                </a:solidFill>
              </a:rPr>
              <a:t>Resource extraction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fr-FR" dirty="0" err="1" smtClean="0">
                <a:solidFill>
                  <a:srgbClr val="FF0000"/>
                </a:solidFill>
              </a:rPr>
              <a:t>Energy</a:t>
            </a:r>
            <a:r>
              <a:rPr lang="fr-FR" dirty="0" smtClean="0">
                <a:solidFill>
                  <a:srgbClr val="FF0000"/>
                </a:solidFill>
              </a:rPr>
              <a:t> use</a:t>
            </a:r>
            <a:endParaRPr lang="fr-FR" dirty="0" smtClean="0">
              <a:solidFill>
                <a:srgbClr val="FF0000"/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fr-FR" dirty="0" err="1" smtClean="0">
                <a:solidFill>
                  <a:srgbClr val="FF0000"/>
                </a:solidFill>
              </a:rPr>
              <a:t>Manufacturing</a:t>
            </a:r>
            <a:r>
              <a:rPr lang="fr-FR" dirty="0" smtClean="0">
                <a:solidFill>
                  <a:srgbClr val="FF0000"/>
                </a:solidFill>
              </a:rPr>
              <a:t> and transportation</a:t>
            </a:r>
            <a:endParaRPr lang="fr-FR" dirty="0" smtClean="0">
              <a:solidFill>
                <a:srgbClr val="FF0000"/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fr-FR" dirty="0" smtClean="0">
                <a:solidFill>
                  <a:srgbClr val="FF0000"/>
                </a:solidFill>
              </a:rPr>
              <a:t>Use phase</a:t>
            </a:r>
            <a:endParaRPr lang="fr-FR" dirty="0" smtClean="0">
              <a:solidFill>
                <a:srgbClr val="FF0000"/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fr-FR" dirty="0" smtClean="0">
                <a:solidFill>
                  <a:srgbClr val="FF0000"/>
                </a:solidFill>
              </a:rPr>
              <a:t>End of life</a:t>
            </a:r>
            <a:endParaRPr lang="fr-FR" dirty="0" smtClean="0">
              <a:sym typeface="Wingdings" pitchFamily="2" charset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2.- </a:t>
            </a:r>
            <a:r>
              <a:rPr lang="fr-FR" dirty="0" err="1" smtClean="0"/>
              <a:t>Environmental</a:t>
            </a:r>
            <a:r>
              <a:rPr lang="fr-FR" dirty="0" smtClean="0"/>
              <a:t> aspects of </a:t>
            </a:r>
            <a:r>
              <a:rPr lang="fr-FR" dirty="0" smtClean="0"/>
              <a:t>ST (</a:t>
            </a:r>
            <a:r>
              <a:rPr lang="fr-FR" dirty="0" smtClean="0"/>
              <a:t>1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21096" y="1196752"/>
            <a:ext cx="8915400" cy="31085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82638">
              <a:spcBef>
                <a:spcPct val="50000"/>
              </a:spcBef>
              <a:buSzPct val="100000"/>
              <a:buFontTx/>
              <a:buNone/>
            </a:pPr>
            <a:r>
              <a:rPr lang="fr-BE" sz="2800" b="0" baseline="0" dirty="0" err="1" smtClean="0">
                <a:solidFill>
                  <a:srgbClr val="000066"/>
                </a:solidFill>
                <a:latin typeface="+mn-lt"/>
              </a:rPr>
              <a:t>Environmental</a:t>
            </a:r>
            <a:r>
              <a:rPr lang="fr-BE" sz="2800" b="0" dirty="0" smtClean="0">
                <a:solidFill>
                  <a:srgbClr val="000066"/>
                </a:solidFill>
                <a:latin typeface="+mn-lt"/>
              </a:rPr>
              <a:t> impact of ST </a:t>
            </a:r>
            <a:r>
              <a:rPr lang="fr-BE" sz="2800" b="0" dirty="0" err="1" smtClean="0">
                <a:solidFill>
                  <a:srgbClr val="000066"/>
                </a:solidFill>
                <a:latin typeface="+mn-lt"/>
              </a:rPr>
              <a:t>depends</a:t>
            </a:r>
            <a:r>
              <a:rPr lang="fr-BE" sz="2800" b="0" dirty="0" smtClean="0">
                <a:solidFill>
                  <a:srgbClr val="000066"/>
                </a:solidFill>
                <a:latin typeface="+mn-lt"/>
              </a:rPr>
              <a:t> on:</a:t>
            </a:r>
            <a:endParaRPr lang="fr-BE" sz="2800" b="0" baseline="0" dirty="0" smtClean="0">
              <a:solidFill>
                <a:srgbClr val="000066"/>
              </a:solidFill>
              <a:latin typeface="+mn-lt"/>
            </a:endParaRPr>
          </a:p>
          <a:p>
            <a:pPr lvl="1" defTabSz="782638">
              <a:spcBef>
                <a:spcPts val="600"/>
              </a:spcBef>
              <a:buSzPct val="100000"/>
            </a:pPr>
            <a:r>
              <a:rPr lang="fr-BE" sz="2400" b="0" dirty="0" smtClean="0">
                <a:solidFill>
                  <a:srgbClr val="000066"/>
                </a:solidFill>
                <a:latin typeface="+mn-lt"/>
              </a:rPr>
              <a:t>Layer composition and </a:t>
            </a:r>
            <a:r>
              <a:rPr lang="fr-BE" sz="2400" b="0" dirty="0" err="1" smtClean="0">
                <a:solidFill>
                  <a:srgbClr val="000066"/>
                </a:solidFill>
                <a:latin typeface="+mn-lt"/>
              </a:rPr>
              <a:t>thickness</a:t>
            </a:r>
            <a:endParaRPr lang="fr-BE" sz="2400" b="0" dirty="0" smtClean="0">
              <a:solidFill>
                <a:srgbClr val="000066"/>
              </a:solidFill>
              <a:latin typeface="+mn-lt"/>
            </a:endParaRPr>
          </a:p>
          <a:p>
            <a:pPr lvl="1" defTabSz="782638">
              <a:spcBef>
                <a:spcPts val="600"/>
              </a:spcBef>
              <a:buSzPct val="100000"/>
            </a:pPr>
            <a:r>
              <a:rPr lang="fr-BE" sz="2400" b="0" baseline="0" dirty="0" err="1" smtClean="0">
                <a:solidFill>
                  <a:srgbClr val="000066"/>
                </a:solidFill>
                <a:latin typeface="+mn-lt"/>
              </a:rPr>
              <a:t>Process</a:t>
            </a:r>
            <a:endParaRPr lang="fr-BE" sz="2400" b="0" baseline="0" dirty="0" smtClean="0">
              <a:solidFill>
                <a:srgbClr val="000066"/>
              </a:solidFill>
              <a:latin typeface="+mn-lt"/>
            </a:endParaRPr>
          </a:p>
          <a:p>
            <a:pPr lvl="1" defTabSz="782638">
              <a:spcBef>
                <a:spcPts val="600"/>
              </a:spcBef>
              <a:buSzPct val="100000"/>
            </a:pPr>
            <a:r>
              <a:rPr lang="fr-BE" sz="2400" b="0" dirty="0" smtClean="0">
                <a:solidFill>
                  <a:srgbClr val="000066"/>
                </a:solidFill>
                <a:latin typeface="+mn-lt"/>
              </a:rPr>
              <a:t>Operating </a:t>
            </a:r>
            <a:r>
              <a:rPr lang="fr-BE" sz="2400" b="0" dirty="0" err="1" smtClean="0">
                <a:solidFill>
                  <a:srgbClr val="000066"/>
                </a:solidFill>
                <a:latin typeface="+mn-lt"/>
              </a:rPr>
              <a:t>parameters</a:t>
            </a:r>
            <a:endParaRPr lang="fr-BE" sz="2400" b="0" dirty="0" smtClean="0">
              <a:solidFill>
                <a:srgbClr val="000066"/>
              </a:solidFill>
              <a:latin typeface="+mn-lt"/>
            </a:endParaRPr>
          </a:p>
          <a:p>
            <a:pPr defTabSz="782638">
              <a:spcBef>
                <a:spcPts val="600"/>
              </a:spcBef>
              <a:buSzPct val="100000"/>
              <a:buNone/>
            </a:pPr>
            <a:r>
              <a:rPr lang="fr-BE" sz="2800" b="0" baseline="0" dirty="0" smtClean="0">
                <a:solidFill>
                  <a:srgbClr val="000066"/>
                </a:solidFill>
                <a:latin typeface="+mn-lt"/>
              </a:rPr>
              <a:t>To </a:t>
            </a:r>
            <a:r>
              <a:rPr lang="fr-BE" sz="2800" b="0" baseline="0" dirty="0" err="1" smtClean="0">
                <a:solidFill>
                  <a:srgbClr val="000066"/>
                </a:solidFill>
                <a:latin typeface="+mn-lt"/>
              </a:rPr>
              <a:t>assess</a:t>
            </a:r>
            <a:r>
              <a:rPr lang="fr-BE" sz="2800" b="0" baseline="0" dirty="0" smtClean="0">
                <a:solidFill>
                  <a:srgbClr val="000066"/>
                </a:solidFill>
                <a:latin typeface="+mn-lt"/>
              </a:rPr>
              <a:t> a ST, the </a:t>
            </a:r>
            <a:r>
              <a:rPr lang="fr-BE" sz="2800" baseline="0" dirty="0" err="1" smtClean="0">
                <a:solidFill>
                  <a:srgbClr val="000066"/>
                </a:solidFill>
                <a:latin typeface="+mn-lt"/>
              </a:rPr>
              <a:t>complete</a:t>
            </a:r>
            <a:r>
              <a:rPr lang="fr-BE" sz="2800" baseline="0" dirty="0" smtClean="0">
                <a:solidFill>
                  <a:srgbClr val="000066"/>
                </a:solidFill>
                <a:latin typeface="+mn-lt"/>
              </a:rPr>
              <a:t> balance</a:t>
            </a:r>
            <a:r>
              <a:rPr lang="fr-BE" sz="2800" dirty="0" smtClean="0">
                <a:solidFill>
                  <a:srgbClr val="000066"/>
                </a:solidFill>
                <a:latin typeface="+mn-lt"/>
              </a:rPr>
              <a:t> of the </a:t>
            </a:r>
            <a:r>
              <a:rPr lang="fr-BE" sz="2800" dirty="0" err="1" smtClean="0">
                <a:solidFill>
                  <a:srgbClr val="000066"/>
                </a:solidFill>
                <a:latin typeface="+mn-lt"/>
              </a:rPr>
              <a:t>process</a:t>
            </a:r>
            <a:r>
              <a:rPr lang="fr-BE" sz="2800" dirty="0" smtClean="0">
                <a:solidFill>
                  <a:srgbClr val="000066"/>
                </a:solidFill>
                <a:latin typeface="+mn-lt"/>
              </a:rPr>
              <a:t> must </a:t>
            </a:r>
            <a:r>
              <a:rPr lang="fr-BE" sz="2800" dirty="0" err="1" smtClean="0">
                <a:solidFill>
                  <a:srgbClr val="000066"/>
                </a:solidFill>
                <a:latin typeface="+mn-lt"/>
              </a:rPr>
              <a:t>be</a:t>
            </a:r>
            <a:r>
              <a:rPr lang="fr-BE" sz="2800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fr-BE" sz="2800" dirty="0" err="1" smtClean="0">
                <a:solidFill>
                  <a:srgbClr val="000066"/>
                </a:solidFill>
                <a:latin typeface="+mn-lt"/>
              </a:rPr>
              <a:t>determined</a:t>
            </a:r>
            <a:endParaRPr lang="fr-BE" sz="2800" baseline="0" dirty="0" smtClean="0">
              <a:solidFill>
                <a:srgbClr val="000066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2.- </a:t>
            </a:r>
            <a:r>
              <a:rPr lang="fr-FR" dirty="0" err="1" smtClean="0"/>
              <a:t>Environmental</a:t>
            </a:r>
            <a:r>
              <a:rPr lang="fr-FR" dirty="0" smtClean="0"/>
              <a:t> aspects of </a:t>
            </a:r>
            <a:r>
              <a:rPr lang="fr-FR" dirty="0" smtClean="0"/>
              <a:t>ST (</a:t>
            </a:r>
            <a:r>
              <a:rPr lang="fr-FR" dirty="0" smtClean="0"/>
              <a:t>2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23528" y="980728"/>
            <a:ext cx="8593137" cy="5410712"/>
          </a:xfrm>
        </p:spPr>
        <p:txBody>
          <a:bodyPr/>
          <a:lstStyle/>
          <a:p>
            <a:pPr algn="ctr"/>
            <a:r>
              <a:rPr lang="fr-FR" b="1" dirty="0" smtClean="0">
                <a:sym typeface="Wingdings" pitchFamily="2" charset="2"/>
              </a:rPr>
              <a:t>The impact </a:t>
            </a:r>
            <a:r>
              <a:rPr lang="fr-FR" b="1" dirty="0" err="1" smtClean="0">
                <a:sym typeface="Wingdings" pitchFamily="2" charset="2"/>
              </a:rPr>
              <a:t>calculation</a:t>
            </a:r>
            <a:r>
              <a:rPr lang="fr-FR" b="1" dirty="0" smtClean="0">
                <a:sym typeface="Wingdings" pitchFamily="2" charset="2"/>
              </a:rPr>
              <a:t> </a:t>
            </a:r>
            <a:r>
              <a:rPr lang="fr-FR" b="1" dirty="0" err="1" smtClean="0">
                <a:sym typeface="Wingdings" pitchFamily="2" charset="2"/>
              </a:rPr>
              <a:t>accounts</a:t>
            </a:r>
            <a:r>
              <a:rPr lang="fr-FR" b="1" dirty="0" smtClean="0">
                <a:sym typeface="Wingdings" pitchFamily="2" charset="2"/>
              </a:rPr>
              <a:t> for</a:t>
            </a:r>
            <a:r>
              <a:rPr lang="fr-FR" dirty="0" smtClean="0">
                <a:sym typeface="Wingdings" pitchFamily="2" charset="2"/>
              </a:rPr>
              <a:t>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dirty="0" smtClean="0">
                <a:sym typeface="Wingdings" pitchFamily="2" charset="2"/>
              </a:rPr>
              <a:t>Resource </a:t>
            </a:r>
            <a:r>
              <a:rPr lang="fr-FR" dirty="0" err="1" smtClean="0">
                <a:sym typeface="Wingdings" pitchFamily="2" charset="2"/>
              </a:rPr>
              <a:t>consumption</a:t>
            </a:r>
            <a:r>
              <a:rPr lang="fr-FR" dirty="0" smtClean="0">
                <a:sym typeface="Wingdings" pitchFamily="2" charset="2"/>
              </a:rPr>
              <a:t>: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 err="1" smtClean="0">
                <a:sym typeface="Wingdings" pitchFamily="2" charset="2"/>
              </a:rPr>
              <a:t>Process</a:t>
            </a:r>
            <a:r>
              <a:rPr lang="fr-FR" dirty="0" smtClean="0">
                <a:sym typeface="Wingdings" pitchFamily="2" charset="2"/>
              </a:rPr>
              <a:t> consumables + </a:t>
            </a:r>
            <a:r>
              <a:rPr lang="fr-FR" dirty="0" err="1" smtClean="0">
                <a:sym typeface="Wingdings" pitchFamily="2" charset="2"/>
              </a:rPr>
              <a:t>deposited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material</a:t>
            </a:r>
            <a:endParaRPr lang="fr-FR" dirty="0" smtClean="0">
              <a:sym typeface="Wingdings" pitchFamily="2" charset="2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 err="1" smtClean="0">
                <a:sym typeface="Wingdings" pitchFamily="2" charset="2"/>
              </a:rPr>
              <a:t>Process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energy</a:t>
            </a:r>
            <a:endParaRPr lang="fr-FR" dirty="0" smtClean="0">
              <a:sym typeface="Wingdings" pitchFamily="2" charset="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dirty="0" err="1" smtClean="0">
                <a:sym typeface="Wingdings" pitchFamily="2" charset="2"/>
              </a:rPr>
              <a:t>Climatic</a:t>
            </a:r>
            <a:r>
              <a:rPr lang="fr-FR" dirty="0" smtClean="0">
                <a:sym typeface="Wingdings" pitchFamily="2" charset="2"/>
              </a:rPr>
              <a:t> change, </a:t>
            </a:r>
            <a:r>
              <a:rPr lang="fr-FR" dirty="0" err="1" smtClean="0">
                <a:sym typeface="Wingdings" pitchFamily="2" charset="2"/>
              </a:rPr>
              <a:t>mostly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indirectly</a:t>
            </a:r>
            <a:r>
              <a:rPr lang="fr-FR" dirty="0" smtClean="0">
                <a:sym typeface="Wingdings" pitchFamily="2" charset="2"/>
              </a:rPr>
              <a:t>:</a:t>
            </a:r>
            <a:endParaRPr lang="fr-FR" dirty="0" smtClean="0">
              <a:sym typeface="Wingdings" pitchFamily="2" charset="2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 smtClean="0">
                <a:sym typeface="Wingdings" pitchFamily="2" charset="2"/>
              </a:rPr>
              <a:t>Consumables and </a:t>
            </a:r>
            <a:r>
              <a:rPr lang="fr-FR" dirty="0" err="1" smtClean="0">
                <a:sym typeface="Wingdings" pitchFamily="2" charset="2"/>
              </a:rPr>
              <a:t>deposited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materials</a:t>
            </a:r>
            <a:r>
              <a:rPr lang="fr-FR" dirty="0" smtClean="0">
                <a:sym typeface="Wingdings" pitchFamily="2" charset="2"/>
              </a:rPr>
              <a:t>: production</a:t>
            </a:r>
            <a:endParaRPr lang="fr-FR" dirty="0" smtClean="0">
              <a:sym typeface="Wingdings" pitchFamily="2" charset="2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 err="1" smtClean="0">
                <a:sym typeface="Wingdings" pitchFamily="2" charset="2"/>
              </a:rPr>
              <a:t>Process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energy</a:t>
            </a:r>
            <a:endParaRPr lang="fr-FR" dirty="0" smtClean="0">
              <a:sym typeface="Wingdings" pitchFamily="2" charset="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dirty="0" err="1" smtClean="0">
                <a:sym typeface="Wingdings" pitchFamily="2" charset="2"/>
              </a:rPr>
              <a:t>Toxicity</a:t>
            </a:r>
            <a:r>
              <a:rPr lang="fr-FR" dirty="0" smtClean="0">
                <a:sym typeface="Wingdings" pitchFamily="2" charset="2"/>
              </a:rPr>
              <a:t>, for instance:</a:t>
            </a:r>
            <a:endParaRPr lang="fr-FR" dirty="0" smtClean="0">
              <a:sym typeface="Wingdings" pitchFamily="2" charset="2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 err="1" smtClean="0">
                <a:sym typeface="Wingdings" pitchFamily="2" charset="2"/>
              </a:rPr>
              <a:t>Aqueous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waste</a:t>
            </a:r>
            <a:r>
              <a:rPr lang="fr-FR" dirty="0" smtClean="0">
                <a:sym typeface="Wingdings" pitchFamily="2" charset="2"/>
              </a:rPr>
              <a:t> (</a:t>
            </a:r>
            <a:r>
              <a:rPr lang="fr-FR" dirty="0" err="1" smtClean="0">
                <a:sym typeface="Wingdings" pitchFamily="2" charset="2"/>
              </a:rPr>
              <a:t>heavy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metals</a:t>
            </a:r>
            <a:r>
              <a:rPr lang="fr-FR" dirty="0" smtClean="0">
                <a:sym typeface="Wingdings" pitchFamily="2" charset="2"/>
              </a:rPr>
              <a:t>) in « </a:t>
            </a:r>
            <a:r>
              <a:rPr lang="fr-FR" dirty="0" err="1" smtClean="0">
                <a:sym typeface="Wingdings" pitchFamily="2" charset="2"/>
              </a:rPr>
              <a:t>wet</a:t>
            </a:r>
            <a:r>
              <a:rPr lang="fr-FR" dirty="0" smtClean="0">
                <a:sym typeface="Wingdings" pitchFamily="2" charset="2"/>
              </a:rPr>
              <a:t> » </a:t>
            </a:r>
            <a:r>
              <a:rPr lang="fr-FR" dirty="0" err="1" smtClean="0">
                <a:sym typeface="Wingdings" pitchFamily="2" charset="2"/>
              </a:rPr>
              <a:t>processes</a:t>
            </a:r>
            <a:endParaRPr lang="fr-FR" dirty="0" smtClean="0">
              <a:sym typeface="Wingdings" pitchFamily="2" charset="2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 smtClean="0">
                <a:sym typeface="Wingdings" pitchFamily="2" charset="2"/>
              </a:rPr>
              <a:t>VOC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smtClean="0">
                <a:sym typeface="Wingdings" pitchFamily="2" charset="2"/>
              </a:rPr>
              <a:t>(</a:t>
            </a:r>
            <a:r>
              <a:rPr lang="fr-FR" dirty="0" smtClean="0">
                <a:sym typeface="Wingdings" pitchFamily="2" charset="2"/>
              </a:rPr>
              <a:t>painting)</a:t>
            </a:r>
            <a:endParaRPr lang="fr-FR" dirty="0" smtClean="0">
              <a:sym typeface="Wingdings" pitchFamily="2" charset="2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 err="1" smtClean="0">
                <a:sym typeface="Wingdings" pitchFamily="2" charset="2"/>
              </a:rPr>
              <a:t>Dusts</a:t>
            </a:r>
            <a:r>
              <a:rPr lang="fr-FR" dirty="0" smtClean="0">
                <a:sym typeface="Wingdings" pitchFamily="2" charset="2"/>
              </a:rPr>
              <a:t> (</a:t>
            </a:r>
            <a:r>
              <a:rPr lang="fr-FR" dirty="0" err="1" smtClean="0">
                <a:sym typeface="Wingdings" pitchFamily="2" charset="2"/>
              </a:rPr>
              <a:t>sand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blasting</a:t>
            </a:r>
            <a:r>
              <a:rPr lang="fr-FR" dirty="0" smtClean="0">
                <a:sym typeface="Wingdings" pitchFamily="2" charset="2"/>
              </a:rPr>
              <a:t>, thermal spray,…)</a:t>
            </a:r>
            <a:endParaRPr lang="fr-FR" dirty="0" smtClean="0">
              <a:sym typeface="Wingdings" pitchFamily="2" charset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2.- </a:t>
            </a:r>
            <a:r>
              <a:rPr lang="fr-FR" dirty="0" err="1" smtClean="0"/>
              <a:t>Environmental</a:t>
            </a:r>
            <a:r>
              <a:rPr lang="fr-FR" dirty="0" smtClean="0"/>
              <a:t> aspects of </a:t>
            </a:r>
            <a:r>
              <a:rPr lang="fr-FR" dirty="0" smtClean="0"/>
              <a:t>ST (</a:t>
            </a:r>
            <a:r>
              <a:rPr lang="fr-FR" dirty="0" smtClean="0"/>
              <a:t>3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8463" y="1628800"/>
            <a:ext cx="8593137" cy="3736407"/>
          </a:xfrm>
        </p:spPr>
        <p:txBody>
          <a:bodyPr/>
          <a:lstStyle/>
          <a:p>
            <a:r>
              <a:rPr lang="fr-FR" dirty="0" err="1" smtClean="0">
                <a:sym typeface="Wingdings" pitchFamily="2" charset="2"/>
              </a:rPr>
              <a:t>Waste</a:t>
            </a:r>
            <a:r>
              <a:rPr lang="fr-FR" dirty="0" smtClean="0">
                <a:sym typeface="Wingdings" pitchFamily="2" charset="2"/>
              </a:rPr>
              <a:t> production:</a:t>
            </a:r>
            <a:endParaRPr lang="fr-FR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fr-FR" dirty="0" smtClean="0">
                <a:sym typeface="Wingdings" pitchFamily="2" charset="2"/>
              </a:rPr>
              <a:t>In the </a:t>
            </a:r>
            <a:r>
              <a:rPr lang="fr-FR" dirty="0" err="1" smtClean="0">
                <a:sym typeface="Wingdings" pitchFamily="2" charset="2"/>
              </a:rPr>
              <a:t>process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itself</a:t>
            </a:r>
            <a:r>
              <a:rPr lang="fr-FR" dirty="0" smtClean="0">
                <a:sym typeface="Wingdings" pitchFamily="2" charset="2"/>
              </a:rPr>
              <a:t>: for instance </a:t>
            </a:r>
            <a:r>
              <a:rPr lang="fr-FR" dirty="0" smtClean="0">
                <a:sym typeface="Wingdings" pitchFamily="2" charset="2"/>
              </a:rPr>
              <a:t>:</a:t>
            </a:r>
          </a:p>
          <a:p>
            <a:pPr lvl="2">
              <a:buFont typeface="Arial" pitchFamily="34" charset="0"/>
              <a:buChar char="•"/>
            </a:pPr>
            <a:r>
              <a:rPr lang="fr-FR" dirty="0" err="1" smtClean="0">
                <a:sym typeface="Wingdings" pitchFamily="2" charset="2"/>
              </a:rPr>
              <a:t>Internal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scraps</a:t>
            </a:r>
            <a:endParaRPr lang="fr-FR" dirty="0" smtClean="0">
              <a:sym typeface="Wingdings" pitchFamily="2" charset="2"/>
            </a:endParaRPr>
          </a:p>
          <a:p>
            <a:pPr lvl="2">
              <a:buFont typeface="Arial" pitchFamily="34" charset="0"/>
              <a:buChar char="•"/>
            </a:pPr>
            <a:r>
              <a:rPr lang="fr-FR" dirty="0" err="1" smtClean="0">
                <a:sym typeface="Wingdings" pitchFamily="2" charset="2"/>
              </a:rPr>
              <a:t>Oversized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substrates</a:t>
            </a:r>
            <a:endParaRPr lang="fr-FR" dirty="0" smtClean="0">
              <a:sym typeface="Wingdings" pitchFamily="2" charset="2"/>
            </a:endParaRPr>
          </a:p>
          <a:p>
            <a:pPr lvl="2">
              <a:buFont typeface="Arial" pitchFamily="34" charset="0"/>
              <a:buChar char="•"/>
            </a:pPr>
            <a:r>
              <a:rPr lang="fr-FR" dirty="0" smtClean="0">
                <a:sym typeface="Wingdings" pitchFamily="2" charset="2"/>
              </a:rPr>
              <a:t>… </a:t>
            </a:r>
            <a:r>
              <a:rPr lang="fr-FR" dirty="0" smtClean="0">
                <a:sym typeface="Wingdings" pitchFamily="2" charset="2"/>
              </a:rPr>
              <a:t>to </a:t>
            </a:r>
            <a:r>
              <a:rPr lang="fr-FR" dirty="0" err="1" smtClean="0">
                <a:sym typeface="Wingdings" pitchFamily="2" charset="2"/>
              </a:rPr>
              <a:t>be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accounted</a:t>
            </a:r>
            <a:r>
              <a:rPr lang="fr-FR" dirty="0" smtClean="0">
                <a:sym typeface="Wingdings" pitchFamily="2" charset="2"/>
              </a:rPr>
              <a:t> for in the «</a:t>
            </a:r>
            <a:r>
              <a:rPr lang="fr-FR" dirty="0" smtClean="0">
                <a:sym typeface="Wingdings" pitchFamily="2" charset="2"/>
              </a:rPr>
              <a:t> </a:t>
            </a:r>
            <a:r>
              <a:rPr lang="fr-FR" dirty="0" err="1" smtClean="0">
                <a:sym typeface="Wingdings" pitchFamily="2" charset="2"/>
              </a:rPr>
              <a:t>cradle</a:t>
            </a:r>
            <a:r>
              <a:rPr lang="fr-FR" dirty="0" smtClean="0">
                <a:sym typeface="Wingdings" pitchFamily="2" charset="2"/>
              </a:rPr>
              <a:t>-to-</a:t>
            </a:r>
            <a:r>
              <a:rPr lang="fr-FR" dirty="0" err="1" smtClean="0">
                <a:sym typeface="Wingdings" pitchFamily="2" charset="2"/>
              </a:rPr>
              <a:t>gate</a:t>
            </a:r>
            <a:r>
              <a:rPr lang="fr-FR" dirty="0" smtClean="0">
                <a:sym typeface="Wingdings" pitchFamily="2" charset="2"/>
              </a:rPr>
              <a:t> » </a:t>
            </a:r>
            <a:r>
              <a:rPr lang="fr-FR" dirty="0" smtClean="0">
                <a:sym typeface="Wingdings" pitchFamily="2" charset="2"/>
              </a:rPr>
              <a:t>LCA (« </a:t>
            </a:r>
            <a:r>
              <a:rPr lang="fr-FR" dirty="0" err="1" smtClean="0">
                <a:sym typeface="Wingdings" pitchFamily="2" charset="2"/>
              </a:rPr>
              <a:t>ecoprofile</a:t>
            </a:r>
            <a:r>
              <a:rPr lang="fr-FR" dirty="0" smtClean="0">
                <a:sym typeface="Wingdings" pitchFamily="2" charset="2"/>
              </a:rPr>
              <a:t> »)</a:t>
            </a:r>
            <a:endParaRPr lang="fr-FR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fr-FR" dirty="0" smtClean="0">
                <a:sym typeface="Wingdings" pitchFamily="2" charset="2"/>
              </a:rPr>
              <a:t>End of life:</a:t>
            </a:r>
            <a:endParaRPr lang="fr-FR" dirty="0" smtClean="0">
              <a:sym typeface="Wingdings" pitchFamily="2" charset="2"/>
            </a:endParaRPr>
          </a:p>
          <a:p>
            <a:pPr lvl="2">
              <a:buFont typeface="Arial" pitchFamily="34" charset="0"/>
              <a:buChar char="•"/>
            </a:pPr>
            <a:r>
              <a:rPr lang="fr-FR" dirty="0" smtClean="0">
                <a:sym typeface="Wingdings" pitchFamily="2" charset="2"/>
              </a:rPr>
              <a:t>ST stripping: possible?</a:t>
            </a:r>
          </a:p>
          <a:p>
            <a:pPr lvl="2">
              <a:buFont typeface="Arial" pitchFamily="34" charset="0"/>
              <a:buChar char="•"/>
            </a:pPr>
            <a:r>
              <a:rPr lang="fr-FR" dirty="0" err="1" smtClean="0">
                <a:sym typeface="Wingdings" pitchFamily="2" charset="2"/>
              </a:rPr>
              <a:t>Integration</a:t>
            </a:r>
            <a:r>
              <a:rPr lang="fr-FR" dirty="0" smtClean="0">
                <a:sym typeface="Wingdings" pitchFamily="2" charset="2"/>
              </a:rPr>
              <a:t> in the </a:t>
            </a:r>
            <a:r>
              <a:rPr lang="fr-FR" dirty="0" err="1" smtClean="0">
                <a:sym typeface="Wingdings" pitchFamily="2" charset="2"/>
              </a:rPr>
              <a:t>substrate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recycling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process</a:t>
            </a:r>
            <a:endParaRPr lang="fr-FR" dirty="0" smtClean="0">
              <a:sym typeface="Wingdings" pitchFamily="2" charset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2.- </a:t>
            </a:r>
            <a:r>
              <a:rPr lang="fr-FR" dirty="0" err="1" smtClean="0"/>
              <a:t>Environmental</a:t>
            </a:r>
            <a:r>
              <a:rPr lang="fr-FR" dirty="0" smtClean="0"/>
              <a:t> aspects of </a:t>
            </a:r>
            <a:r>
              <a:rPr lang="fr-FR" dirty="0" smtClean="0"/>
              <a:t>ST (</a:t>
            </a:r>
            <a:r>
              <a:rPr lang="fr-FR" dirty="0" smtClean="0"/>
              <a:t>4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8463" y="1228725"/>
            <a:ext cx="8593137" cy="4351961"/>
          </a:xfrm>
        </p:spPr>
        <p:txBody>
          <a:bodyPr/>
          <a:lstStyle/>
          <a:p>
            <a:r>
              <a:rPr lang="fr-FR" dirty="0" err="1" smtClean="0">
                <a:sym typeface="Wingdings" pitchFamily="2" charset="2"/>
              </a:rPr>
              <a:t>Example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smtClean="0">
                <a:sym typeface="Wingdings" pitchFamily="2" charset="2"/>
              </a:rPr>
              <a:t>: </a:t>
            </a:r>
            <a:r>
              <a:rPr lang="fr-FR" dirty="0" smtClean="0">
                <a:sym typeface="Wingdings" pitchFamily="2" charset="2"/>
              </a:rPr>
              <a:t>end of life of a </a:t>
            </a:r>
            <a:r>
              <a:rPr lang="fr-FR" dirty="0" err="1" smtClean="0">
                <a:sym typeface="Wingdings" pitchFamily="2" charset="2"/>
              </a:rPr>
              <a:t>copper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solar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collector</a:t>
            </a:r>
            <a:r>
              <a:rPr lang="fr-FR" dirty="0" smtClean="0">
                <a:sym typeface="Wingdings" pitchFamily="2" charset="2"/>
              </a:rPr>
              <a:t>:</a:t>
            </a:r>
            <a:endParaRPr lang="fr-FR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fr-FR" dirty="0" smtClean="0">
                <a:sym typeface="Wingdings" pitchFamily="2" charset="2"/>
              </a:rPr>
              <a:t>Case 1: </a:t>
            </a:r>
            <a:r>
              <a:rPr lang="fr-FR" dirty="0" err="1" smtClean="0">
                <a:sym typeface="Wingdings" pitchFamily="2" charset="2"/>
              </a:rPr>
              <a:t>electrolytic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solar</a:t>
            </a:r>
            <a:r>
              <a:rPr lang="fr-FR" dirty="0" smtClean="0">
                <a:sym typeface="Wingdings" pitchFamily="2" charset="2"/>
              </a:rPr>
              <a:t> black chrome</a:t>
            </a:r>
          </a:p>
          <a:p>
            <a:pPr lvl="2">
              <a:buFont typeface="Arial" pitchFamily="34" charset="0"/>
              <a:buChar char="•"/>
            </a:pPr>
            <a:r>
              <a:rPr lang="fr-FR" dirty="0" smtClean="0">
                <a:sym typeface="Wingdings" pitchFamily="2" charset="2"/>
              </a:rPr>
              <a:t>= « </a:t>
            </a:r>
            <a:r>
              <a:rPr lang="fr-FR" dirty="0" err="1" smtClean="0">
                <a:sym typeface="Wingdings" pitchFamily="2" charset="2"/>
              </a:rPr>
              <a:t>old</a:t>
            </a:r>
            <a:r>
              <a:rPr lang="fr-FR" dirty="0" smtClean="0">
                <a:sym typeface="Wingdings" pitchFamily="2" charset="2"/>
              </a:rPr>
              <a:t> » </a:t>
            </a:r>
            <a:r>
              <a:rPr lang="fr-FR" dirty="0" err="1" smtClean="0">
                <a:sym typeface="Wingdings" pitchFamily="2" charset="2"/>
              </a:rPr>
              <a:t>collectors</a:t>
            </a:r>
            <a:r>
              <a:rPr lang="fr-FR" dirty="0" smtClean="0">
                <a:sym typeface="Wingdings" pitchFamily="2" charset="2"/>
              </a:rPr>
              <a:t>: ST ~10 % in </a:t>
            </a:r>
            <a:r>
              <a:rPr lang="fr-FR" dirty="0" err="1" smtClean="0">
                <a:sym typeface="Wingdings" pitchFamily="2" charset="2"/>
              </a:rPr>
              <a:t>thickness</a:t>
            </a:r>
            <a:endParaRPr lang="fr-FR" dirty="0" smtClean="0">
              <a:sym typeface="Wingdings" pitchFamily="2" charset="2"/>
            </a:endParaRPr>
          </a:p>
          <a:p>
            <a:pPr lvl="2">
              <a:buFont typeface="Arial" pitchFamily="34" charset="0"/>
              <a:buChar char="•"/>
            </a:pPr>
            <a:r>
              <a:rPr lang="fr-FR" dirty="0" err="1" smtClean="0">
                <a:sym typeface="Wingdings" pitchFamily="2" charset="2"/>
              </a:rPr>
              <a:t>Difficult</a:t>
            </a:r>
            <a:r>
              <a:rPr lang="fr-FR" dirty="0" smtClean="0">
                <a:sym typeface="Wingdings" pitchFamily="2" charset="2"/>
              </a:rPr>
              <a:t> to </a:t>
            </a:r>
            <a:r>
              <a:rPr lang="fr-FR" dirty="0" err="1" smtClean="0">
                <a:sym typeface="Wingdings" pitchFamily="2" charset="2"/>
              </a:rPr>
              <a:t>strip</a:t>
            </a:r>
            <a:r>
              <a:rPr lang="fr-FR" dirty="0" smtClean="0">
                <a:sym typeface="Wingdings" pitchFamily="2" charset="2"/>
              </a:rPr>
              <a:t>: </a:t>
            </a:r>
            <a:r>
              <a:rPr lang="fr-FR" dirty="0" err="1" smtClean="0">
                <a:sym typeface="Wingdings" pitchFamily="2" charset="2"/>
              </a:rPr>
              <a:t>electrochemically</a:t>
            </a:r>
            <a:r>
              <a:rPr lang="fr-FR" dirty="0" smtClean="0">
                <a:sym typeface="Wingdings" pitchFamily="2" charset="2"/>
              </a:rPr>
              <a:t>, but </a:t>
            </a:r>
            <a:r>
              <a:rPr lang="fr-FR" dirty="0" err="1" smtClean="0">
                <a:sym typeface="Wingdings" pitchFamily="2" charset="2"/>
              </a:rPr>
              <a:t>additional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energy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consumption</a:t>
            </a:r>
            <a:r>
              <a:rPr lang="fr-FR" dirty="0" smtClean="0">
                <a:sym typeface="Wingdings" pitchFamily="2" charset="2"/>
              </a:rPr>
              <a:t> and </a:t>
            </a:r>
            <a:r>
              <a:rPr lang="fr-FR" dirty="0" err="1" smtClean="0">
                <a:sym typeface="Wingdings" pitchFamily="2" charset="2"/>
              </a:rPr>
              <a:t>highly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concentrated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acids</a:t>
            </a:r>
            <a:endParaRPr lang="fr-FR" dirty="0" smtClean="0">
              <a:sym typeface="Wingdings" pitchFamily="2" charset="2"/>
            </a:endParaRPr>
          </a:p>
          <a:p>
            <a:pPr lvl="2">
              <a:buFont typeface="Arial" pitchFamily="34" charset="0"/>
              <a:buChar char="•"/>
            </a:pPr>
            <a:r>
              <a:rPr lang="fr-FR" dirty="0" err="1" smtClean="0">
                <a:sym typeface="Wingdings" pitchFamily="2" charset="2"/>
              </a:rPr>
              <a:t>Integration</a:t>
            </a:r>
            <a:r>
              <a:rPr lang="fr-FR" dirty="0" smtClean="0">
                <a:sym typeface="Wingdings" pitchFamily="2" charset="2"/>
              </a:rPr>
              <a:t> in </a:t>
            </a:r>
            <a:r>
              <a:rPr lang="fr-FR" dirty="0" err="1" smtClean="0">
                <a:sym typeface="Wingdings" pitchFamily="2" charset="2"/>
              </a:rPr>
              <a:t>copper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recycling</a:t>
            </a:r>
            <a:r>
              <a:rPr lang="fr-FR" dirty="0" smtClean="0">
                <a:sym typeface="Wingdings" pitchFamily="2" charset="2"/>
              </a:rPr>
              <a:t>: </a:t>
            </a:r>
            <a:r>
              <a:rPr lang="fr-FR" dirty="0" err="1" smtClean="0">
                <a:sym typeface="Wingdings" pitchFamily="2" charset="2"/>
              </a:rPr>
              <a:t>strong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refining</a:t>
            </a:r>
            <a:r>
              <a:rPr lang="fr-FR" dirty="0" smtClean="0">
                <a:sym typeface="Wingdings" pitchFamily="2" charset="2"/>
              </a:rPr>
              <a:t> possible, but </a:t>
            </a:r>
            <a:r>
              <a:rPr lang="fr-FR" dirty="0" err="1" smtClean="0">
                <a:sym typeface="Wingdings" pitchFamily="2" charset="2"/>
              </a:rPr>
              <a:t>waste</a:t>
            </a:r>
            <a:r>
              <a:rPr lang="fr-FR" dirty="0" smtClean="0">
                <a:sym typeface="Wingdings" pitchFamily="2" charset="2"/>
              </a:rPr>
              <a:t> production and </a:t>
            </a:r>
            <a:r>
              <a:rPr lang="fr-FR" dirty="0" err="1" smtClean="0">
                <a:sym typeface="Wingdings" pitchFamily="2" charset="2"/>
              </a:rPr>
              <a:t>energy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cost</a:t>
            </a:r>
            <a:endParaRPr lang="fr-FR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fr-FR" dirty="0" smtClean="0">
                <a:sym typeface="Wingdings" pitchFamily="2" charset="2"/>
              </a:rPr>
              <a:t>Case 2: PVD </a:t>
            </a:r>
            <a:r>
              <a:rPr lang="fr-FR" dirty="0" smtClean="0">
                <a:sym typeface="Wingdings" pitchFamily="2" charset="2"/>
              </a:rPr>
              <a:t>« </a:t>
            </a:r>
            <a:r>
              <a:rPr lang="fr-FR" dirty="0" err="1" smtClean="0">
                <a:sym typeface="Wingdings" pitchFamily="2" charset="2"/>
              </a:rPr>
              <a:t>Solarceo</a:t>
            </a:r>
            <a:r>
              <a:rPr lang="fr-FR" dirty="0" smtClean="0">
                <a:sym typeface="Wingdings" pitchFamily="2" charset="2"/>
              </a:rPr>
              <a:t> » (</a:t>
            </a:r>
            <a:r>
              <a:rPr lang="fr-FR" dirty="0" err="1" smtClean="0">
                <a:sym typeface="Wingdings" pitchFamily="2" charset="2"/>
              </a:rPr>
              <a:t>ArcelorMittal</a:t>
            </a:r>
            <a:r>
              <a:rPr lang="fr-FR" dirty="0" smtClean="0">
                <a:sym typeface="Wingdings" pitchFamily="2" charset="2"/>
              </a:rPr>
              <a:t>) :</a:t>
            </a:r>
          </a:p>
          <a:p>
            <a:pPr lvl="2">
              <a:buFont typeface="Arial" pitchFamily="34" charset="0"/>
              <a:buChar char="•"/>
            </a:pPr>
            <a:r>
              <a:rPr lang="fr-FR" dirty="0" err="1" smtClean="0">
                <a:sym typeface="Wingdings" pitchFamily="2" charset="2"/>
              </a:rPr>
              <a:t>Only</a:t>
            </a:r>
            <a:r>
              <a:rPr lang="fr-FR" dirty="0" smtClean="0">
                <a:sym typeface="Wingdings" pitchFamily="2" charset="2"/>
              </a:rPr>
              <a:t> 100 nm for a </a:t>
            </a:r>
            <a:r>
              <a:rPr lang="fr-FR" dirty="0" err="1" smtClean="0">
                <a:sym typeface="Wingdings" pitchFamily="2" charset="2"/>
              </a:rPr>
              <a:t>collector</a:t>
            </a:r>
            <a:r>
              <a:rPr lang="fr-FR" dirty="0" smtClean="0">
                <a:sym typeface="Wingdings" pitchFamily="2" charset="2"/>
              </a:rPr>
              <a:t> of 300 µm</a:t>
            </a:r>
          </a:p>
          <a:p>
            <a:pPr lvl="2">
              <a:buFont typeface="Arial" pitchFamily="34" charset="0"/>
              <a:buChar char="•"/>
            </a:pPr>
            <a:r>
              <a:rPr lang="fr-FR" dirty="0" err="1" smtClean="0">
                <a:sym typeface="Wingdings" pitchFamily="2" charset="2"/>
              </a:rPr>
              <a:t>Slight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refining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necessary</a:t>
            </a:r>
            <a:endParaRPr lang="fr-FR" dirty="0" smtClean="0">
              <a:sym typeface="Wingdings" pitchFamily="2" charset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844550" y="244475"/>
            <a:ext cx="8223250" cy="579438"/>
          </a:xfrm>
        </p:spPr>
        <p:txBody>
          <a:bodyPr/>
          <a:lstStyle/>
          <a:p>
            <a:r>
              <a:rPr lang="fr-FR" dirty="0" smtClean="0"/>
              <a:t>3.- LCA </a:t>
            </a:r>
            <a:r>
              <a:rPr lang="fr-FR" dirty="0" err="1" smtClean="0"/>
              <a:t>methodology</a:t>
            </a:r>
            <a:endParaRPr lang="fr-FR" dirty="0"/>
          </a:p>
        </p:txBody>
      </p:sp>
      <p:grpSp>
        <p:nvGrpSpPr>
          <p:cNvPr id="24" name="Groupe 23"/>
          <p:cNvGrpSpPr/>
          <p:nvPr/>
        </p:nvGrpSpPr>
        <p:grpSpPr>
          <a:xfrm>
            <a:off x="179512" y="908720"/>
            <a:ext cx="2841384" cy="1273324"/>
            <a:chOff x="179512" y="908720"/>
            <a:chExt cx="2841384" cy="1273324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908720"/>
              <a:ext cx="1273324" cy="12733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908720"/>
              <a:ext cx="995561" cy="12670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31" name="AutoShape 7"/>
            <p:cNvSpPr>
              <a:spLocks noChangeArrowheads="1"/>
            </p:cNvSpPr>
            <p:nvPr/>
          </p:nvSpPr>
          <p:spPr bwMode="auto">
            <a:xfrm rot="1326280">
              <a:off x="2337556" y="1678752"/>
              <a:ext cx="683340" cy="179831"/>
            </a:xfrm>
            <a:prstGeom prst="leftArrow">
              <a:avLst>
                <a:gd name="adj1" fmla="val 50000"/>
                <a:gd name="adj2" fmla="val 159999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BE"/>
            </a:p>
          </p:txBody>
        </p:sp>
      </p:grpSp>
      <p:grpSp>
        <p:nvGrpSpPr>
          <p:cNvPr id="25" name="Groupe 24"/>
          <p:cNvGrpSpPr/>
          <p:nvPr/>
        </p:nvGrpSpPr>
        <p:grpSpPr>
          <a:xfrm>
            <a:off x="755576" y="2708920"/>
            <a:ext cx="2309447" cy="1296144"/>
            <a:chOff x="755576" y="2708920"/>
            <a:chExt cx="2309447" cy="1296144"/>
          </a:xfrm>
        </p:grpSpPr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2708920"/>
              <a:ext cx="1166529" cy="1296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32" name="AutoShape 8"/>
            <p:cNvSpPr>
              <a:spLocks noChangeArrowheads="1"/>
            </p:cNvSpPr>
            <p:nvPr/>
          </p:nvSpPr>
          <p:spPr bwMode="auto">
            <a:xfrm rot="21412570">
              <a:off x="1982741" y="3170338"/>
              <a:ext cx="1082282" cy="160972"/>
            </a:xfrm>
            <a:prstGeom prst="leftArrow">
              <a:avLst>
                <a:gd name="adj1" fmla="val 50000"/>
                <a:gd name="adj2" fmla="val 21026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BE"/>
            </a:p>
          </p:txBody>
        </p:sp>
      </p:grpSp>
      <p:grpSp>
        <p:nvGrpSpPr>
          <p:cNvPr id="20" name="Groupe 19"/>
          <p:cNvGrpSpPr/>
          <p:nvPr/>
        </p:nvGrpSpPr>
        <p:grpSpPr>
          <a:xfrm>
            <a:off x="467544" y="4579003"/>
            <a:ext cx="2932082" cy="1679974"/>
            <a:chOff x="467544" y="4579003"/>
            <a:chExt cx="2932082" cy="1679974"/>
          </a:xfrm>
        </p:grpSpPr>
        <p:pic>
          <p:nvPicPr>
            <p:cNvPr id="12" name="Picture 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4869160"/>
              <a:ext cx="2313155" cy="13898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33" name="AutoShape 9"/>
            <p:cNvSpPr>
              <a:spLocks noChangeArrowheads="1"/>
            </p:cNvSpPr>
            <p:nvPr/>
          </p:nvSpPr>
          <p:spPr bwMode="auto">
            <a:xfrm rot="-1961425">
              <a:off x="2809601" y="4579003"/>
              <a:ext cx="590025" cy="220275"/>
            </a:xfrm>
            <a:prstGeom prst="leftArrow">
              <a:avLst>
                <a:gd name="adj1" fmla="val 50000"/>
                <a:gd name="adj2" fmla="val 15947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BE"/>
            </a:p>
          </p:txBody>
        </p:sp>
      </p:grpSp>
      <p:grpSp>
        <p:nvGrpSpPr>
          <p:cNvPr id="26" name="Groupe 25"/>
          <p:cNvGrpSpPr/>
          <p:nvPr/>
        </p:nvGrpSpPr>
        <p:grpSpPr>
          <a:xfrm>
            <a:off x="5148064" y="4493948"/>
            <a:ext cx="2801112" cy="2043887"/>
            <a:chOff x="5148064" y="4493948"/>
            <a:chExt cx="2801112" cy="2043887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2200" y="5013176"/>
              <a:ext cx="1273324" cy="12733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064" y="5085184"/>
              <a:ext cx="995561" cy="12670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Multiplier 14"/>
            <p:cNvSpPr/>
            <p:nvPr/>
          </p:nvSpPr>
          <p:spPr>
            <a:xfrm>
              <a:off x="6084168" y="4725144"/>
              <a:ext cx="1865008" cy="1812691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Bouton d'action : Aide 15">
              <a:hlinkClick r:id="" action="ppaction://noaction" highlightClick="1"/>
            </p:cNvPr>
            <p:cNvSpPr/>
            <p:nvPr/>
          </p:nvSpPr>
          <p:spPr>
            <a:xfrm>
              <a:off x="6804248" y="5373216"/>
              <a:ext cx="432048" cy="521714"/>
            </a:xfrm>
            <a:prstGeom prst="actionButtonHelp">
              <a:avLst/>
            </a:prstGeom>
            <a:solidFill>
              <a:srgbClr val="FF000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34" name="AutoShape 10"/>
            <p:cNvSpPr>
              <a:spLocks noChangeArrowheads="1"/>
            </p:cNvSpPr>
            <p:nvPr/>
          </p:nvSpPr>
          <p:spPr bwMode="auto">
            <a:xfrm rot="13654319">
              <a:off x="5953813" y="4661544"/>
              <a:ext cx="628416" cy="293223"/>
            </a:xfrm>
            <a:prstGeom prst="leftArrow">
              <a:avLst>
                <a:gd name="adj1" fmla="val 50000"/>
                <a:gd name="adj2" fmla="val 6368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BE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1700808"/>
            <a:ext cx="5804171" cy="272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ZoneTexte 18"/>
          <p:cNvSpPr txBox="1"/>
          <p:nvPr/>
        </p:nvSpPr>
        <p:spPr>
          <a:xfrm>
            <a:off x="6335688" y="1628800"/>
            <a:ext cx="2808312" cy="707886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BE" sz="1600" dirty="0" err="1" smtClean="0"/>
              <a:t>Several</a:t>
            </a:r>
            <a:r>
              <a:rPr lang="fr-BE" sz="1600" dirty="0" smtClean="0"/>
              <a:t> </a:t>
            </a:r>
            <a:r>
              <a:rPr lang="fr-BE" sz="1600" dirty="0" err="1" smtClean="0"/>
              <a:t>iterations</a:t>
            </a:r>
            <a:r>
              <a:rPr lang="fr-BE" sz="1600" dirty="0" smtClean="0"/>
              <a:t> </a:t>
            </a:r>
            <a:r>
              <a:rPr lang="fr-BE" sz="1600" dirty="0" err="1" smtClean="0"/>
              <a:t>needed</a:t>
            </a:r>
            <a:r>
              <a:rPr lang="fr-BE" sz="1600" dirty="0" smtClean="0"/>
              <a:t>!</a:t>
            </a:r>
            <a:endParaRPr lang="fr-BE" sz="1600" dirty="0" smtClean="0"/>
          </a:p>
          <a:p>
            <a:r>
              <a:rPr lang="fr-BE" sz="1600" dirty="0" err="1" smtClean="0"/>
              <a:t>External</a:t>
            </a:r>
            <a:r>
              <a:rPr lang="fr-BE" sz="1600" dirty="0" smtClean="0"/>
              <a:t> </a:t>
            </a:r>
            <a:r>
              <a:rPr lang="fr-BE" sz="1600" dirty="0" err="1" smtClean="0"/>
              <a:t>review</a:t>
            </a:r>
            <a:r>
              <a:rPr lang="fr-BE" sz="1600" dirty="0" smtClean="0"/>
              <a:t>!</a:t>
            </a:r>
            <a:endParaRPr lang="fr-BE" sz="16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theme/theme1.xml><?xml version="1.0" encoding="utf-8"?>
<a:theme xmlns:a="http://schemas.openxmlformats.org/drawingml/2006/main" name="Diapositive simple">
  <a:themeElements>
    <a:clrScheme name="">
      <a:dk1>
        <a:srgbClr val="000000"/>
      </a:dk1>
      <a:lt1>
        <a:srgbClr val="8CF4EA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C5F8F3"/>
      </a:accent3>
      <a:accent4>
        <a:srgbClr val="000000"/>
      </a:accent4>
      <a:accent5>
        <a:srgbClr val="B7C6FE"/>
      </a:accent5>
      <a:accent6>
        <a:srgbClr val="009D00"/>
      </a:accent6>
      <a:hlink>
        <a:srgbClr val="000099"/>
      </a:hlink>
      <a:folHlink>
        <a:srgbClr val="0000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30000"/>
          </a:spcBef>
          <a:spcAft>
            <a:spcPct val="20000"/>
          </a:spcAft>
          <a:buClrTx/>
          <a:buSzTx/>
          <a:buFontTx/>
          <a:buChar char="•"/>
          <a:tabLst/>
          <a:defRPr kumimoji="0" lang="fr-BE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30000"/>
          </a:spcBef>
          <a:spcAft>
            <a:spcPct val="20000"/>
          </a:spcAft>
          <a:buClrTx/>
          <a:buSzTx/>
          <a:buFontTx/>
          <a:buChar char="•"/>
          <a:tabLst/>
          <a:defRPr kumimoji="0" lang="fr-BE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apositive simp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positive simpl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apositive simpl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positive simpl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positive simpl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positive simpl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positive simpl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Diapositive simple</Template>
  <TotalTime>14237</TotalTime>
  <Pages>0</Pages>
  <Words>952</Words>
  <Application>Microsoft Office PowerPoint</Application>
  <PresentationFormat>Affichage à l'écran (4:3)</PresentationFormat>
  <Paragraphs>200</Paragraphs>
  <Slides>30</Slides>
  <Notes>29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1" baseType="lpstr">
      <vt:lpstr>Diapositive simple</vt:lpstr>
      <vt:lpstr>Accounting for surface treatments (ST) in life-cycle assessments (LCA)</vt:lpstr>
      <vt:lpstr>Roadmap</vt:lpstr>
      <vt:lpstr>1.- Introduction (1)</vt:lpstr>
      <vt:lpstr>1.- Introduction (2)</vt:lpstr>
      <vt:lpstr>2.- Environmental aspects of ST (1)</vt:lpstr>
      <vt:lpstr>2.- Environmental aspects of ST (2)</vt:lpstr>
      <vt:lpstr>2.- Environmental aspects of ST (3)</vt:lpstr>
      <vt:lpstr>2.- Environmental aspects of ST (4)</vt:lpstr>
      <vt:lpstr>3.- LCA methodology</vt:lpstr>
      <vt:lpstr>3.1.- Scope and goal (1)</vt:lpstr>
      <vt:lpstr>3.1.- Scope and goal (2)</vt:lpstr>
      <vt:lpstr>3.2.- LCI</vt:lpstr>
      <vt:lpstr>3.3.- LCIA (1)</vt:lpstr>
      <vt:lpstr>3.3.- LCIA (2)</vt:lpstr>
      <vt:lpstr>3.4.- Interprétation</vt:lpstr>
      <vt:lpstr>4.- Study case: ST for solar collectors</vt:lpstr>
      <vt:lpstr>4.1.- Scope</vt:lpstr>
      <vt:lpstr>4.2.- LCI (1)</vt:lpstr>
      <vt:lpstr>4.2.- LCI (2)</vt:lpstr>
      <vt:lpstr>4.2.- LCI (3)</vt:lpstr>
      <vt:lpstr>4.2.- LCI (4)</vt:lpstr>
      <vt:lpstr>4.3.- LCIA (1)</vt:lpstr>
      <vt:lpstr>4.3.- LCIA (2)</vt:lpstr>
      <vt:lpstr>4.3.- LCIA (3)</vt:lpstr>
      <vt:lpstr>4.3.- LCIA (4)</vt:lpstr>
      <vt:lpstr>4.3.- LCIA (5)</vt:lpstr>
      <vt:lpstr>4.3.- LCIA (6)</vt:lpstr>
      <vt:lpstr>4.4.- Interpretation</vt:lpstr>
      <vt:lpstr>5.- Conclusions</vt:lpstr>
      <vt:lpstr>Further reading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Analyse du cycle de vie : pour quoi faire ?</dc:title>
  <dc:creator>PDA</dc:creator>
  <cp:lastModifiedBy>PDA</cp:lastModifiedBy>
  <cp:revision>187</cp:revision>
  <cp:lastPrinted>1998-07-16T11:20:54Z</cp:lastPrinted>
  <dcterms:created xsi:type="dcterms:W3CDTF">2011-08-01T14:31:47Z</dcterms:created>
  <dcterms:modified xsi:type="dcterms:W3CDTF">2011-09-21T14:11:23Z</dcterms:modified>
</cp:coreProperties>
</file>