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56" r:id="rId5"/>
    <p:sldId id="270" r:id="rId6"/>
    <p:sldId id="288" r:id="rId7"/>
    <p:sldId id="289" r:id="rId8"/>
    <p:sldId id="282" r:id="rId9"/>
    <p:sldId id="290" r:id="rId10"/>
    <p:sldId id="274" r:id="rId11"/>
    <p:sldId id="293" r:id="rId12"/>
    <p:sldId id="277" r:id="rId13"/>
    <p:sldId id="284" r:id="rId14"/>
    <p:sldId id="285" r:id="rId15"/>
    <p:sldId id="275" r:id="rId16"/>
    <p:sldId id="276" r:id="rId17"/>
    <p:sldId id="292" r:id="rId18"/>
    <p:sldId id="263" r:id="rId19"/>
    <p:sldId id="286" r:id="rId20"/>
    <p:sldId id="287" r:id="rId21"/>
    <p:sldId id="295" r:id="rId22"/>
    <p:sldId id="296" r:id="rId23"/>
    <p:sldId id="259" r:id="rId24"/>
    <p:sldId id="747" r:id="rId25"/>
    <p:sldId id="743" r:id="rId26"/>
    <p:sldId id="748" r:id="rId27"/>
    <p:sldId id="745" r:id="rId28"/>
    <p:sldId id="749" r:id="rId29"/>
    <p:sldId id="746" r:id="rId30"/>
    <p:sldId id="744" r:id="rId31"/>
    <p:sldId id="750" r:id="rId3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E452B56D-B981-4437-9F35-F10F3CA1CD69}">
          <p14:sldIdLst>
            <p14:sldId id="256"/>
            <p14:sldId id="270"/>
            <p14:sldId id="288"/>
            <p14:sldId id="289"/>
            <p14:sldId id="282"/>
          </p14:sldIdLst>
        </p14:section>
        <p14:section name="Section sans titre" id="{52F54C0E-08B0-4803-A0E5-BC0E00F397ED}">
          <p14:sldIdLst>
            <p14:sldId id="290"/>
            <p14:sldId id="274"/>
            <p14:sldId id="293"/>
            <p14:sldId id="277"/>
            <p14:sldId id="284"/>
            <p14:sldId id="285"/>
            <p14:sldId id="275"/>
            <p14:sldId id="276"/>
            <p14:sldId id="292"/>
            <p14:sldId id="263"/>
            <p14:sldId id="286"/>
            <p14:sldId id="287"/>
            <p14:sldId id="295"/>
            <p14:sldId id="296"/>
            <p14:sldId id="259"/>
            <p14:sldId id="747"/>
            <p14:sldId id="743"/>
            <p14:sldId id="748"/>
            <p14:sldId id="745"/>
            <p14:sldId id="749"/>
            <p14:sldId id="746"/>
            <p14:sldId id="744"/>
            <p14:sldId id="75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EF"/>
    <a:srgbClr val="FFF2D8"/>
    <a:srgbClr val="D9F2D0"/>
    <a:srgbClr val="FF0063"/>
    <a:srgbClr val="FE9756"/>
    <a:srgbClr val="98C647"/>
    <a:srgbClr val="D0ECA2"/>
    <a:srgbClr val="FFE3E9"/>
    <a:srgbClr val="003399"/>
    <a:srgbClr val="C2AE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4BBE6F-6177-4702-9A51-1E1E0823F9E5}" v="1" dt="2026-10-12T08:59:19.6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5" autoAdjust="0"/>
    <p:restoredTop sz="63843" autoAdjust="0"/>
  </p:normalViewPr>
  <p:slideViewPr>
    <p:cSldViewPr snapToGrid="0">
      <p:cViewPr varScale="1">
        <p:scale>
          <a:sx n="47" d="100"/>
          <a:sy n="47" d="100"/>
        </p:scale>
        <p:origin x="1281" y="45"/>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816F5C-882F-409B-92EB-C1BAD058722E}" type="datetimeFigureOut">
              <a:rPr lang="fr-BE" smtClean="0"/>
              <a:t>14-10-26</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F379F1-C2AE-4C5C-B9A8-BBEBF93A4885}" type="slidenum">
              <a:rPr lang="fr-BE" smtClean="0"/>
              <a:t>‹N°›</a:t>
            </a:fld>
            <a:endParaRPr lang="fr-BE"/>
          </a:p>
        </p:txBody>
      </p:sp>
    </p:spTree>
    <p:extLst>
      <p:ext uri="{BB962C8B-B14F-4D97-AF65-F5344CB8AC3E}">
        <p14:creationId xmlns:p14="http://schemas.microsoft.com/office/powerpoint/2010/main" val="3284941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Bonjour à toutes et à tous,</a:t>
            </a:r>
          </a:p>
          <a:p>
            <a:endParaRPr lang="fr-FR" dirty="0"/>
          </a:p>
          <a:p>
            <a:r>
              <a:rPr lang="fr-FR" dirty="0"/>
              <a:t>Je m’appelle Sarah Botilde,</a:t>
            </a:r>
          </a:p>
          <a:p>
            <a:r>
              <a:rPr lang="fr-FR" dirty="0"/>
              <a:t>Je travaille pour au </a:t>
            </a:r>
            <a:r>
              <a:rPr lang="fr-FR" dirty="0" err="1"/>
              <a:t>Cecotepe</a:t>
            </a:r>
            <a:r>
              <a:rPr lang="fr-FR" dirty="0"/>
              <a:t>, qui est un centre de recherche et de formations associé à la Haute Ecole de la Province de Liège</a:t>
            </a:r>
          </a:p>
          <a:p>
            <a:endParaRPr lang="fr-FR" dirty="0"/>
          </a:p>
          <a:p>
            <a:r>
              <a:rPr lang="fr-FR" dirty="0"/>
              <a:t>Je vais vous présenter le projet ALAFERM pour lequel je travaille depuis le mois janvier.</a:t>
            </a:r>
          </a:p>
          <a:p>
            <a:endParaRPr lang="fr-BE" dirty="0"/>
          </a:p>
        </p:txBody>
      </p:sp>
      <p:sp>
        <p:nvSpPr>
          <p:cNvPr id="4" name="Espace réservé du numéro de diapositive 3"/>
          <p:cNvSpPr>
            <a:spLocks noGrp="1"/>
          </p:cNvSpPr>
          <p:nvPr>
            <p:ph type="sldNum" sz="quarter" idx="5"/>
          </p:nvPr>
        </p:nvSpPr>
        <p:spPr/>
        <p:txBody>
          <a:bodyPr/>
          <a:lstStyle/>
          <a:p>
            <a:fld id="{71F379F1-C2AE-4C5C-B9A8-BBEBF93A4885}" type="slidenum">
              <a:rPr lang="fr-BE" smtClean="0"/>
              <a:t>1</a:t>
            </a:fld>
            <a:endParaRPr lang="fr-BE"/>
          </a:p>
        </p:txBody>
      </p:sp>
    </p:spTree>
    <p:extLst>
      <p:ext uri="{BB962C8B-B14F-4D97-AF65-F5344CB8AC3E}">
        <p14:creationId xmlns:p14="http://schemas.microsoft.com/office/powerpoint/2010/main" val="4161803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FDC33-02E6-BBDC-0132-92E02AB3B74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72F81D5-928A-D671-8ACF-2BEE7C60C83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F7291EC-5303-0C56-3C1C-3ADEA6015C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Ce projet ALAFRM vise à valoriser le lactosérum.</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(lever la main celles et ceux qui savent ce que c’est)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Le lactosérum est un coproduit de la fabrication fromagère.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Pour faire du fromage, vous ajoutez au lait de la présure ou des bactéries lactiques, qui vont entrainer la coagulation de certaines protéines du lait, et dit que le lait caille. On obtient un caillé et un liquide qu’on appelle le 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kern="1200" baseline="0" dirty="0">
              <a:solidFill>
                <a:schemeClr val="tx1"/>
              </a:solidFill>
              <a:latin typeface="+mn-lt"/>
              <a:ea typeface="+mn-ea"/>
              <a:cs typeface="+mn-cs"/>
            </a:endParaRPr>
          </a:p>
          <a:p>
            <a:endParaRPr lang="fr-BE" sz="1200" b="0" i="0" u="none" strike="noStrike" kern="1200" baseline="0" dirty="0">
              <a:solidFill>
                <a:schemeClr val="tx1"/>
              </a:solidFill>
              <a:latin typeface="+mn-lt"/>
              <a:ea typeface="+mn-ea"/>
              <a:cs typeface="+mn-cs"/>
            </a:endParaRPr>
          </a:p>
          <a:p>
            <a:r>
              <a:rPr lang="fr-FR" sz="1200" b="0" i="0" u="none" strike="noStrike" kern="1200" baseline="0" dirty="0">
                <a:solidFill>
                  <a:schemeClr val="tx1"/>
                </a:solidFill>
                <a:latin typeface="+mn-lt"/>
                <a:ea typeface="+mn-ea"/>
                <a:cs typeface="+mn-cs"/>
              </a:rPr>
              <a:t>. </a:t>
            </a:r>
            <a:endParaRPr lang="fr-FR" dirty="0"/>
          </a:p>
          <a:p>
            <a:endParaRPr lang="fr-FR" dirty="0"/>
          </a:p>
        </p:txBody>
      </p:sp>
      <p:sp>
        <p:nvSpPr>
          <p:cNvPr id="4" name="Espace réservé du numéro de diapositive 3">
            <a:extLst>
              <a:ext uri="{FF2B5EF4-FFF2-40B4-BE49-F238E27FC236}">
                <a16:creationId xmlns:a16="http://schemas.microsoft.com/office/drawing/2014/main" id="{85444E6D-9F57-F21F-804F-9DF715A4FFFA}"/>
              </a:ext>
            </a:extLst>
          </p:cNvPr>
          <p:cNvSpPr>
            <a:spLocks noGrp="1"/>
          </p:cNvSpPr>
          <p:nvPr>
            <p:ph type="sldNum" sz="quarter" idx="5"/>
          </p:nvPr>
        </p:nvSpPr>
        <p:spPr/>
        <p:txBody>
          <a:bodyPr/>
          <a:lstStyle/>
          <a:p>
            <a:fld id="{71F379F1-C2AE-4C5C-B9A8-BBEBF93A4885}" type="slidenum">
              <a:rPr lang="fr-BE" smtClean="0"/>
              <a:t>2</a:t>
            </a:fld>
            <a:endParaRPr lang="fr-BE"/>
          </a:p>
        </p:txBody>
      </p:sp>
    </p:spTree>
    <p:extLst>
      <p:ext uri="{BB962C8B-B14F-4D97-AF65-F5344CB8AC3E}">
        <p14:creationId xmlns:p14="http://schemas.microsoft.com/office/powerpoint/2010/main" val="1083196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Après le caillage, le caillé est découpé avec de faciliter l’égouttage du LS. Le tout est ensuite brassé;</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On voit bien le lactosérum se sépare alors du caillé.</a:t>
            </a:r>
            <a:endParaRPr lang="fr-BE" dirty="0"/>
          </a:p>
        </p:txBody>
      </p:sp>
      <p:sp>
        <p:nvSpPr>
          <p:cNvPr id="4" name="Espace réservé du numéro de diapositive 3"/>
          <p:cNvSpPr>
            <a:spLocks noGrp="1"/>
          </p:cNvSpPr>
          <p:nvPr>
            <p:ph type="sldNum" sz="quarter" idx="5"/>
          </p:nvPr>
        </p:nvSpPr>
        <p:spPr/>
        <p:txBody>
          <a:bodyPr/>
          <a:lstStyle/>
          <a:p>
            <a:fld id="{71F379F1-C2AE-4C5C-B9A8-BBEBF93A4885}" type="slidenum">
              <a:rPr lang="fr-BE" smtClean="0"/>
              <a:t>3</a:t>
            </a:fld>
            <a:endParaRPr lang="fr-BE"/>
          </a:p>
        </p:txBody>
      </p:sp>
    </p:spTree>
    <p:extLst>
      <p:ext uri="{BB962C8B-B14F-4D97-AF65-F5344CB8AC3E}">
        <p14:creationId xmlns:p14="http://schemas.microsoft.com/office/powerpoint/2010/main" val="423073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Le caillé est ensuite mis en moule afin de donner forme aux fromages. </a:t>
            </a:r>
          </a:p>
          <a:p>
            <a:endParaRPr lang="fr-BE" dirty="0"/>
          </a:p>
          <a:p>
            <a:r>
              <a:rPr lang="fr-BE" dirty="0"/>
              <a:t>Et du LS va continuer de s’égoutter.</a:t>
            </a:r>
          </a:p>
        </p:txBody>
      </p:sp>
      <p:sp>
        <p:nvSpPr>
          <p:cNvPr id="4" name="Espace réservé du numéro de diapositive 3"/>
          <p:cNvSpPr>
            <a:spLocks noGrp="1"/>
          </p:cNvSpPr>
          <p:nvPr>
            <p:ph type="sldNum" sz="quarter" idx="5"/>
          </p:nvPr>
        </p:nvSpPr>
        <p:spPr/>
        <p:txBody>
          <a:bodyPr/>
          <a:lstStyle/>
          <a:p>
            <a:fld id="{71F379F1-C2AE-4C5C-B9A8-BBEBF93A4885}" type="slidenum">
              <a:rPr lang="fr-BE" smtClean="0"/>
              <a:t>4</a:t>
            </a:fld>
            <a:endParaRPr lang="fr-BE"/>
          </a:p>
        </p:txBody>
      </p:sp>
    </p:spTree>
    <p:extLst>
      <p:ext uri="{BB962C8B-B14F-4D97-AF65-F5344CB8AC3E}">
        <p14:creationId xmlns:p14="http://schemas.microsoft.com/office/powerpoint/2010/main" val="611527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B7893-0A9F-9803-7439-55BF0F2DF68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F581402-192D-0914-394E-C8FB3B25F07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E7E13AA-FA1E-36B3-C8B8-33D2FB03903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Alors à votre avis,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Pour fabriquer un fromage de 200g, tel que le fromage de Herve par ex, quelle quantité de lait vous faut- il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0" i="0" u="none" strike="noStrike" kern="1200" baseline="0" dirty="0">
                <a:solidFill>
                  <a:schemeClr val="tx1"/>
                </a:solidFill>
                <a:latin typeface="+mn-lt"/>
                <a:ea typeface="+mn-ea"/>
                <a:cs typeface="+mn-cs"/>
              </a:rPr>
              <a:t>1,8 litre de lait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r>
              <a:rPr lang="fr-BE" dirty="0"/>
              <a:t>Et quelle quantité de LS est produite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0" i="0" u="none" strike="noStrike" kern="1200" baseline="0" dirty="0">
                <a:solidFill>
                  <a:schemeClr val="tx1"/>
                </a:solidFill>
                <a:latin typeface="+mn-lt"/>
                <a:ea typeface="+mn-ea"/>
                <a:cs typeface="+mn-cs"/>
              </a:rPr>
              <a:t>1,5 litre de LS environ soit environ 80 % de la quantité de lait de départ.</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0" i="0" u="none" strike="noStrike" kern="1200" baseline="0" dirty="0">
                <a:solidFill>
                  <a:schemeClr val="tx1"/>
                </a:solidFill>
                <a:latin typeface="+mn-lt"/>
                <a:ea typeface="+mn-ea"/>
                <a:cs typeface="+mn-cs"/>
              </a:rPr>
              <a:t>Vous voyez que la quantité de LS produite par rapport à la Quantité de fromage et vraiment importante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200" b="0" i="0" u="none" strike="noStrike" kern="1200" baseline="0" dirty="0">
                <a:solidFill>
                  <a:schemeClr val="tx1"/>
                </a:solidFill>
                <a:latin typeface="+mn-lt"/>
                <a:ea typeface="+mn-ea"/>
                <a:cs typeface="+mn-cs"/>
              </a:rPr>
              <a:t>Et il faut savoir que le LS est riche en protéines, en lactose et en sels minéraux. IL est donc intéressant au niveau nutritif.</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a:t>
            </a:r>
          </a:p>
          <a:p>
            <a:endParaRPr lang="fr-FR" dirty="0"/>
          </a:p>
          <a:p>
            <a:endParaRPr lang="fr-FR" dirty="0"/>
          </a:p>
        </p:txBody>
      </p:sp>
      <p:sp>
        <p:nvSpPr>
          <p:cNvPr id="4" name="Espace réservé du numéro de diapositive 3">
            <a:extLst>
              <a:ext uri="{FF2B5EF4-FFF2-40B4-BE49-F238E27FC236}">
                <a16:creationId xmlns:a16="http://schemas.microsoft.com/office/drawing/2014/main" id="{81EFF323-6680-4DEF-8961-2101DE68D929}"/>
              </a:ext>
            </a:extLst>
          </p:cNvPr>
          <p:cNvSpPr>
            <a:spLocks noGrp="1"/>
          </p:cNvSpPr>
          <p:nvPr>
            <p:ph type="sldNum" sz="quarter" idx="5"/>
          </p:nvPr>
        </p:nvSpPr>
        <p:spPr/>
        <p:txBody>
          <a:bodyPr/>
          <a:lstStyle/>
          <a:p>
            <a:fld id="{71F379F1-C2AE-4C5C-B9A8-BBEBF93A4885}" type="slidenum">
              <a:rPr lang="fr-BE" smtClean="0"/>
              <a:t>5</a:t>
            </a:fld>
            <a:endParaRPr lang="fr-BE"/>
          </a:p>
        </p:txBody>
      </p:sp>
    </p:spTree>
    <p:extLst>
      <p:ext uri="{BB962C8B-B14F-4D97-AF65-F5344CB8AC3E}">
        <p14:creationId xmlns:p14="http://schemas.microsoft.com/office/powerpoint/2010/main" val="2246266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26668-2F2B-8AE6-70BE-6D6CEE4AE16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0A5EF01-99B1-850E-1887-7A590F80B6C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592A6BD-4E5A-12C1-C698-2090589A46F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Le Ls est souvent considéré comme un déchet mais avec le projet ALAFERM, nous allons le considérer comme </a:t>
            </a:r>
            <a:r>
              <a:rPr lang="fr-FR" sz="1200" b="0" i="0" u="none" strike="noStrike" kern="1200" baseline="0">
                <a:solidFill>
                  <a:schemeClr val="tx1"/>
                </a:solidFill>
                <a:latin typeface="+mn-lt"/>
                <a:ea typeface="+mn-ea"/>
                <a:cs typeface="+mn-cs"/>
              </a:rPr>
              <a:t>une ressource.</a:t>
            </a:r>
            <a:endParaRPr lang="fr-FR"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Et l’objectif spécifique du projet est de valoriser le LS en le transformant en une boisson qui sera un complément nutritionnel oral, riche en pré et probiotique, bénéfique pour la santé intestinale.</a:t>
            </a:r>
          </a:p>
        </p:txBody>
      </p:sp>
      <p:sp>
        <p:nvSpPr>
          <p:cNvPr id="4" name="Espace réservé du numéro de diapositive 3">
            <a:extLst>
              <a:ext uri="{FF2B5EF4-FFF2-40B4-BE49-F238E27FC236}">
                <a16:creationId xmlns:a16="http://schemas.microsoft.com/office/drawing/2014/main" id="{825A8F5E-5075-4532-BBCF-BFDFCDEDE69C}"/>
              </a:ext>
            </a:extLst>
          </p:cNvPr>
          <p:cNvSpPr>
            <a:spLocks noGrp="1"/>
          </p:cNvSpPr>
          <p:nvPr>
            <p:ph type="sldNum" sz="quarter" idx="5"/>
          </p:nvPr>
        </p:nvSpPr>
        <p:spPr/>
        <p:txBody>
          <a:bodyPr/>
          <a:lstStyle/>
          <a:p>
            <a:fld id="{71F379F1-C2AE-4C5C-B9A8-BBEBF93A4885}" type="slidenum">
              <a:rPr lang="fr-BE" smtClean="0"/>
              <a:t>6</a:t>
            </a:fld>
            <a:endParaRPr lang="fr-BE"/>
          </a:p>
        </p:txBody>
      </p:sp>
    </p:spTree>
    <p:extLst>
      <p:ext uri="{BB962C8B-B14F-4D97-AF65-F5344CB8AC3E}">
        <p14:creationId xmlns:p14="http://schemas.microsoft.com/office/powerpoint/2010/main" val="2520641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5BA3A-2436-C3E9-E364-8FC42357CD6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A3BD666-03D4-76EB-21A3-A57B7739E65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5305D44-89AA-9E0D-2D45-9F4D2F49C0E0}"/>
              </a:ext>
            </a:extLst>
          </p:cNvPr>
          <p:cNvSpPr>
            <a:spLocks noGrp="1"/>
          </p:cNvSpPr>
          <p:nvPr>
            <p:ph type="body" idx="1"/>
          </p:nvPr>
        </p:nvSpPr>
        <p:spPr/>
        <p:txBody>
          <a:bodyPr/>
          <a:lstStyle/>
          <a:p>
            <a:r>
              <a:rPr lang="fr-FR" dirty="0"/>
              <a:t>Comment </a:t>
            </a:r>
            <a:r>
              <a:rPr lang="fr-FR" dirty="0" err="1"/>
              <a:t>va-t’on</a:t>
            </a:r>
            <a:r>
              <a:rPr lang="fr-FR" dirty="0"/>
              <a:t> le fabriquer ?</a:t>
            </a:r>
          </a:p>
          <a:p>
            <a:endParaRPr lang="fr-FR" dirty="0"/>
          </a:p>
          <a:p>
            <a:r>
              <a:rPr lang="fr-FR" dirty="0"/>
              <a:t>Le LS brut est d’abord passé dans un </a:t>
            </a:r>
            <a:r>
              <a:rPr lang="fr-FR" dirty="0" err="1"/>
              <a:t>nanofiltre</a:t>
            </a:r>
            <a:r>
              <a:rPr lang="fr-FR" dirty="0"/>
              <a:t> qui retient les protéines et le </a:t>
            </a:r>
            <a:r>
              <a:rPr lang="fr-FR" dirty="0" err="1"/>
              <a:t>lactoe</a:t>
            </a:r>
            <a:r>
              <a:rPr lang="fr-FR" dirty="0"/>
              <a:t> et la plupart des sels minéraux, afin de le concentré jusqu’à contenir un pourcentage de minimum 15% de lactose cad qu’on va le concentrer environ d’un facteur 3 environ.  </a:t>
            </a:r>
          </a:p>
          <a:p>
            <a:endParaRPr lang="fr-FR" dirty="0"/>
          </a:p>
        </p:txBody>
      </p:sp>
      <p:sp>
        <p:nvSpPr>
          <p:cNvPr id="4" name="Espace réservé du numéro de diapositive 3">
            <a:extLst>
              <a:ext uri="{FF2B5EF4-FFF2-40B4-BE49-F238E27FC236}">
                <a16:creationId xmlns:a16="http://schemas.microsoft.com/office/drawing/2014/main" id="{4835A04A-3F76-8ADA-6666-F3983C0C2C50}"/>
              </a:ext>
            </a:extLst>
          </p:cNvPr>
          <p:cNvSpPr>
            <a:spLocks noGrp="1"/>
          </p:cNvSpPr>
          <p:nvPr>
            <p:ph type="sldNum" sz="quarter" idx="5"/>
          </p:nvPr>
        </p:nvSpPr>
        <p:spPr/>
        <p:txBody>
          <a:bodyPr/>
          <a:lstStyle/>
          <a:p>
            <a:fld id="{71F379F1-C2AE-4C5C-B9A8-BBEBF93A4885}" type="slidenum">
              <a:rPr lang="fr-BE" smtClean="0"/>
              <a:t>7</a:t>
            </a:fld>
            <a:endParaRPr lang="fr-BE"/>
          </a:p>
        </p:txBody>
      </p:sp>
    </p:spTree>
    <p:extLst>
      <p:ext uri="{BB962C8B-B14F-4D97-AF65-F5344CB8AC3E}">
        <p14:creationId xmlns:p14="http://schemas.microsoft.com/office/powerpoint/2010/main" val="10678917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92D5D-FB69-8E49-AF69-20411F0D093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57F086D-774E-768C-CF04-640E034C68B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2A1DB8F-5BD8-A042-4339-E70815CC6DE2}"/>
              </a:ext>
            </a:extLst>
          </p:cNvPr>
          <p:cNvSpPr>
            <a:spLocks noGrp="1"/>
          </p:cNvSpPr>
          <p:nvPr>
            <p:ph type="body" idx="1"/>
          </p:nvPr>
        </p:nvSpPr>
        <p:spPr/>
        <p:txBody>
          <a:bodyPr/>
          <a:lstStyle/>
          <a:p>
            <a:endParaRPr lang="fr-FR" dirty="0"/>
          </a:p>
          <a:p>
            <a:r>
              <a:rPr lang="fr-FR" dirty="0"/>
              <a:t>Il est ensuite thermisé à +62°C et directement refroidit.</a:t>
            </a:r>
          </a:p>
          <a:p>
            <a:endParaRPr lang="fr-FR" dirty="0"/>
          </a:p>
          <a:p>
            <a:r>
              <a:rPr lang="fr-FR" dirty="0"/>
              <a:t>Des bactéries lactiques, métabolisant le lactose, sont alors ajoutées pour la fermentation. </a:t>
            </a:r>
          </a:p>
          <a:p>
            <a:r>
              <a:rPr lang="fr-FR" dirty="0"/>
              <a:t>On obtient alors notre boisson enrichie en pré et probiotique (GOS : </a:t>
            </a:r>
            <a:r>
              <a:rPr lang="fr-FR" dirty="0" err="1"/>
              <a:t>Galacto</a:t>
            </a:r>
            <a:r>
              <a:rPr lang="fr-FR" dirty="0"/>
              <a:t>-oligosaccharides) que l’on aromatise pour que le goût soit agréable.</a:t>
            </a:r>
          </a:p>
          <a:p>
            <a:endParaRPr lang="fr-FR" dirty="0"/>
          </a:p>
          <a:p>
            <a:endParaRPr lang="fr-FR" dirty="0"/>
          </a:p>
          <a:p>
            <a:endParaRPr lang="fr-FR" dirty="0"/>
          </a:p>
        </p:txBody>
      </p:sp>
      <p:sp>
        <p:nvSpPr>
          <p:cNvPr id="4" name="Espace réservé du numéro de diapositive 3">
            <a:extLst>
              <a:ext uri="{FF2B5EF4-FFF2-40B4-BE49-F238E27FC236}">
                <a16:creationId xmlns:a16="http://schemas.microsoft.com/office/drawing/2014/main" id="{1B02D836-A6A7-8C0D-6C86-53B875F20E6D}"/>
              </a:ext>
            </a:extLst>
          </p:cNvPr>
          <p:cNvSpPr>
            <a:spLocks noGrp="1"/>
          </p:cNvSpPr>
          <p:nvPr>
            <p:ph type="sldNum" sz="quarter" idx="5"/>
          </p:nvPr>
        </p:nvSpPr>
        <p:spPr/>
        <p:txBody>
          <a:bodyPr/>
          <a:lstStyle/>
          <a:p>
            <a:fld id="{71F379F1-C2AE-4C5C-B9A8-BBEBF93A4885}" type="slidenum">
              <a:rPr lang="fr-BE" smtClean="0"/>
              <a:t>8</a:t>
            </a:fld>
            <a:endParaRPr lang="fr-BE"/>
          </a:p>
        </p:txBody>
      </p:sp>
    </p:spTree>
    <p:extLst>
      <p:ext uri="{BB962C8B-B14F-4D97-AF65-F5344CB8AC3E}">
        <p14:creationId xmlns:p14="http://schemas.microsoft.com/office/powerpoint/2010/main" val="553750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84A64-6F9D-5D72-7833-161EC421392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E4213A-FB3A-5083-B2A9-03A9E5AB026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D7025A1-3EA3-5BBB-BD20-3B2918F29B12}"/>
              </a:ext>
            </a:extLst>
          </p:cNvPr>
          <p:cNvSpPr>
            <a:spLocks noGrp="1"/>
          </p:cNvSpPr>
          <p:nvPr>
            <p:ph type="body" idx="1"/>
          </p:nvPr>
        </p:nvSpPr>
        <p:spPr/>
        <p:txBody>
          <a:bodyPr/>
          <a:lstStyle/>
          <a:p>
            <a:r>
              <a:rPr lang="fr-FR" dirty="0"/>
              <a:t>Un petit maintenant sur le contexte du projet : </a:t>
            </a:r>
          </a:p>
          <a:p>
            <a:endParaRPr lang="fr-FR" dirty="0"/>
          </a:p>
          <a:p>
            <a:r>
              <a:rPr lang="fr-FR" dirty="0"/>
              <a:t>Ce projet de valorisation du lactosérum a démarré chez Madeleine Hanssen, à la fromagerie du Vieux Moulin à Herve.</a:t>
            </a:r>
          </a:p>
          <a:p>
            <a:r>
              <a:rPr lang="fr-FR" dirty="0"/>
              <a:t>Pour ceux qui sont originaire de la Région, c’est la dernière fromagerie à produire du fromage de Herve au lait cru.</a:t>
            </a:r>
          </a:p>
          <a:p>
            <a:endParaRPr lang="fr-FR" dirty="0"/>
          </a:p>
          <a:p>
            <a:r>
              <a:rPr lang="fr-FR" dirty="0"/>
              <a:t>Et alors il faut savoir que le lactosérum ne peut pas être jeté aux égouts ou dans l’environnement, car il est très riche en matière organique (protéines, lactose,) et en sels minéraux, il suit le circuit de l’eau et finit notamment dans les rivières où il provoque de l’eutrophisation.</a:t>
            </a:r>
          </a:p>
          <a:p>
            <a:r>
              <a:rPr lang="fr-FR" dirty="0"/>
              <a:t>Il faut donc trouver d’autres voies pour l’éliminer.</a:t>
            </a:r>
          </a:p>
          <a:p>
            <a:pPr marL="171450" indent="-171450">
              <a:buFontTx/>
              <a:buChar char="-"/>
            </a:pPr>
            <a:r>
              <a:rPr lang="fr-FR" dirty="0"/>
              <a:t>Donné à manger aux cochons (comme Madeleine au départ)</a:t>
            </a:r>
          </a:p>
          <a:p>
            <a:pPr marL="171450" indent="-171450">
              <a:buFontTx/>
              <a:buChar char="-"/>
            </a:pPr>
            <a:r>
              <a:rPr lang="fr-FR" dirty="0"/>
              <a:t>Epandu, mélangé avec du lisier </a:t>
            </a:r>
          </a:p>
          <a:p>
            <a:pPr marL="171450" indent="-171450">
              <a:buFontTx/>
              <a:buChar char="-"/>
            </a:pPr>
            <a:r>
              <a:rPr lang="fr-FR" dirty="0"/>
              <a:t>Fabrication de protéines en poudre</a:t>
            </a:r>
          </a:p>
          <a:p>
            <a:pPr marL="171450" indent="-171450">
              <a:buFontTx/>
              <a:buChar char="-"/>
            </a:pPr>
            <a:r>
              <a:rPr lang="fr-FR" dirty="0"/>
              <a:t>Utiliser pour la biométhanisation</a:t>
            </a:r>
          </a:p>
          <a:p>
            <a:pPr marL="171450" indent="-171450">
              <a:buFontTx/>
              <a:buChar char="-"/>
            </a:pPr>
            <a:r>
              <a:rPr lang="fr-FR" dirty="0"/>
              <a:t>Cuit pour fabriquer de la ricotta</a:t>
            </a:r>
          </a:p>
          <a:p>
            <a:endParaRPr lang="fr-FR" dirty="0"/>
          </a:p>
          <a:p>
            <a:r>
              <a:rPr lang="fr-FR" dirty="0"/>
              <a:t>Mais ces voies d’élimination ne se passent en général pas dans les fromageries. Au-delà du fait qu’elles nécessitent que le lactosérum soit transporté elles ne profitent pas aux fromagers qui l’ont produit.</a:t>
            </a:r>
          </a:p>
          <a:p>
            <a:endParaRPr lang="fr-FR" dirty="0"/>
          </a:p>
          <a:p>
            <a:r>
              <a:rPr lang="fr-FR" dirty="0"/>
              <a:t>Le projet ALAFERM vise à valoriser le lactosérum au sein même des fromageries qui le produisent en le valorisant au profit des fromageries elles-mêmes.</a:t>
            </a:r>
          </a:p>
          <a:p>
            <a:r>
              <a:rPr lang="fr-FR" dirty="0"/>
              <a:t>Il promeut donc un système agroalimentaire durable et circulaire en renforçant les circuits courts de la production laitière. </a:t>
            </a:r>
          </a:p>
          <a:p>
            <a:r>
              <a:rPr lang="fr-FR" dirty="0"/>
              <a:t>Il vise à réduire les impacts environnementaux </a:t>
            </a:r>
          </a:p>
          <a:p>
            <a:r>
              <a:rPr lang="fr-FR" dirty="0"/>
              <a:t>et à soutenir les filières locales et éco-responsables.</a:t>
            </a:r>
          </a:p>
          <a:p>
            <a:r>
              <a:rPr lang="fr-FR" dirty="0"/>
              <a:t>Il favorise donc </a:t>
            </a:r>
            <a:r>
              <a:rPr lang="fr-BE" dirty="0"/>
              <a:t>la transition vers une économie circulaire et efficace dans l’utilisation des ressources.</a:t>
            </a:r>
            <a:endParaRPr lang="fr-FR" dirty="0"/>
          </a:p>
          <a:p>
            <a:r>
              <a:rPr lang="fr-FR" dirty="0"/>
              <a:t>En plus, comme on l’a vu tout à l’heure, de développer un complément nutritionnel innovant, riche en pré et probiotique, qui améliore la santé intestinale et le bien-être.</a:t>
            </a:r>
          </a:p>
          <a:p>
            <a:endParaRPr lang="fr-FR" dirty="0"/>
          </a:p>
          <a:p>
            <a:endParaRPr lang="fr-BE" dirty="0"/>
          </a:p>
          <a:p>
            <a:r>
              <a:rPr lang="fr-BE" dirty="0"/>
              <a:t>Partenariat entre fromagers, scientifiques, institutions</a:t>
            </a:r>
          </a:p>
          <a:p>
            <a:endParaRPr lang="fr-BE"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sym typeface="Wingdings" panose="05000000000000000000" pitchFamily="2" charset="2"/>
              </a:rPr>
              <a:t></a:t>
            </a:r>
            <a:r>
              <a:rPr lang="fr-FR" sz="1200" b="0" i="0" u="none" strike="noStrike" kern="1200" baseline="0" dirty="0">
                <a:solidFill>
                  <a:schemeClr val="tx1"/>
                </a:solidFill>
                <a:latin typeface="+mn-lt"/>
                <a:ea typeface="+mn-ea"/>
                <a:cs typeface="+mn-cs"/>
              </a:rPr>
              <a:t>un coproduit de la fabrication fromagère, souvent considéré comme un déchet.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sz="1200" b="0" i="0" u="none" strike="noStrike" kern="1200" baseline="0" dirty="0">
                <a:solidFill>
                  <a:schemeClr val="tx1"/>
                </a:solidFill>
                <a:latin typeface="+mn-lt"/>
                <a:ea typeface="+mn-ea"/>
                <a:cs typeface="+mn-cs"/>
              </a:rPr>
              <a:t>Ne peux peut pas être jeté aux égouts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 </a:t>
            </a:r>
            <a:r>
              <a:rPr lang="fr-FR" sz="1200" b="0" i="0" u="none" strike="noStrike" kern="1200" baseline="0" dirty="0">
                <a:solidFill>
                  <a:schemeClr val="tx1"/>
                </a:solidFill>
                <a:latin typeface="+mn-lt"/>
                <a:ea typeface="+mn-ea"/>
                <a:cs typeface="+mn-cs"/>
                <a:sym typeface="Wingdings" panose="05000000000000000000" pitchFamily="2" charset="2"/>
              </a:rPr>
              <a:t> donc, ce qu’on en fait : ….</a:t>
            </a:r>
            <a:endParaRPr lang="fr-FR" sz="1200" b="0" i="0" u="none" strike="noStrike" kern="1200" baseline="0" dirty="0">
              <a:solidFill>
                <a:schemeClr val="tx1"/>
              </a:solidFill>
              <a:latin typeface="+mn-lt"/>
              <a:ea typeface="+mn-ea"/>
              <a:cs typeface="+mn-cs"/>
            </a:endParaRPr>
          </a:p>
          <a:p>
            <a:endParaRPr lang="fr-BE" dirty="0"/>
          </a:p>
        </p:txBody>
      </p:sp>
      <p:sp>
        <p:nvSpPr>
          <p:cNvPr id="4" name="Espace réservé du numéro de diapositive 3">
            <a:extLst>
              <a:ext uri="{FF2B5EF4-FFF2-40B4-BE49-F238E27FC236}">
                <a16:creationId xmlns:a16="http://schemas.microsoft.com/office/drawing/2014/main" id="{07B22614-92ED-0A8F-DC1D-4A7FA4CB4164}"/>
              </a:ext>
            </a:extLst>
          </p:cNvPr>
          <p:cNvSpPr>
            <a:spLocks noGrp="1"/>
          </p:cNvSpPr>
          <p:nvPr>
            <p:ph type="sldNum" sz="quarter" idx="5"/>
          </p:nvPr>
        </p:nvSpPr>
        <p:spPr/>
        <p:txBody>
          <a:bodyPr/>
          <a:lstStyle/>
          <a:p>
            <a:fld id="{71F379F1-C2AE-4C5C-B9A8-BBEBF93A4885}" type="slidenum">
              <a:rPr lang="fr-BE" smtClean="0"/>
              <a:t>9</a:t>
            </a:fld>
            <a:endParaRPr lang="fr-BE"/>
          </a:p>
        </p:txBody>
      </p:sp>
    </p:spTree>
    <p:extLst>
      <p:ext uri="{BB962C8B-B14F-4D97-AF65-F5344CB8AC3E}">
        <p14:creationId xmlns:p14="http://schemas.microsoft.com/office/powerpoint/2010/main" val="3420687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60B58-710D-FE4F-BDFF-EC3EFE3CFED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F1AAD08-196C-873D-D0F7-E268EDE01BD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B773A79-E219-C9B8-14C7-B256024CA72C}"/>
              </a:ext>
            </a:extLst>
          </p:cNvPr>
          <p:cNvSpPr>
            <a:spLocks noGrp="1"/>
          </p:cNvSpPr>
          <p:nvPr>
            <p:ph type="body" idx="1"/>
          </p:nvPr>
        </p:nvSpPr>
        <p:spPr/>
        <p:txBody>
          <a:bodyPr/>
          <a:lstStyle/>
          <a:p>
            <a:r>
              <a:rPr lang="fr-FR" dirty="0"/>
              <a:t>Ce projet qui a commencé dans la Province Liège, se passe maintenant sur un territoire beaucoup plus large qui est celui de la grande région :</a:t>
            </a:r>
          </a:p>
          <a:p>
            <a:r>
              <a:rPr lang="fr-FR" dirty="0"/>
              <a:t>Une partie de la Wallonie,</a:t>
            </a:r>
          </a:p>
          <a:p>
            <a:r>
              <a:rPr lang="fr-FR" dirty="0"/>
              <a:t>Le Grand-Duché de Luxembourg, </a:t>
            </a:r>
          </a:p>
          <a:p>
            <a:r>
              <a:rPr lang="fr-FR" dirty="0"/>
              <a:t>Une partie de l’Allemagne,</a:t>
            </a:r>
          </a:p>
          <a:p>
            <a:r>
              <a:rPr lang="fr-FR" dirty="0"/>
              <a:t>Et une partie de France</a:t>
            </a:r>
          </a:p>
          <a:p>
            <a:endParaRPr lang="fr-FR" dirty="0"/>
          </a:p>
        </p:txBody>
      </p:sp>
      <p:sp>
        <p:nvSpPr>
          <p:cNvPr id="4" name="Espace réservé du numéro de diapositive 3">
            <a:extLst>
              <a:ext uri="{FF2B5EF4-FFF2-40B4-BE49-F238E27FC236}">
                <a16:creationId xmlns:a16="http://schemas.microsoft.com/office/drawing/2014/main" id="{0A07AA13-F7A4-9685-E259-B7F935FA6998}"/>
              </a:ext>
            </a:extLst>
          </p:cNvPr>
          <p:cNvSpPr>
            <a:spLocks noGrp="1"/>
          </p:cNvSpPr>
          <p:nvPr>
            <p:ph type="sldNum" sz="quarter" idx="5"/>
          </p:nvPr>
        </p:nvSpPr>
        <p:spPr/>
        <p:txBody>
          <a:bodyPr/>
          <a:lstStyle/>
          <a:p>
            <a:fld id="{71F379F1-C2AE-4C5C-B9A8-BBEBF93A4885}" type="slidenum">
              <a:rPr lang="fr-BE" smtClean="0"/>
              <a:t>10</a:t>
            </a:fld>
            <a:endParaRPr lang="fr-BE"/>
          </a:p>
        </p:txBody>
      </p:sp>
    </p:spTree>
    <p:extLst>
      <p:ext uri="{BB962C8B-B14F-4D97-AF65-F5344CB8AC3E}">
        <p14:creationId xmlns:p14="http://schemas.microsoft.com/office/powerpoint/2010/main" val="3109514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5F84D-E17C-F74E-AD76-5C09C1A5D5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E72D14-A65D-6B34-E74E-3C33C792878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54FEBD1-61C7-A478-D656-300BB7217E18}"/>
              </a:ext>
            </a:extLst>
          </p:cNvPr>
          <p:cNvSpPr>
            <a:spLocks noGrp="1"/>
          </p:cNvSpPr>
          <p:nvPr>
            <p:ph type="body" idx="1"/>
          </p:nvPr>
        </p:nvSpPr>
        <p:spPr/>
        <p:txBody>
          <a:bodyPr/>
          <a:lstStyle/>
          <a:p>
            <a:endParaRPr lang="fr-FR" dirty="0"/>
          </a:p>
          <a:p>
            <a:r>
              <a:rPr lang="fr-FR" dirty="0"/>
              <a:t>Le projet ALAFERM est financé à 60% par le programme Interreg Grande Région, qui provient du fond FEDER. Le Fonds Européen de Développement Régional</a:t>
            </a:r>
          </a:p>
          <a:p>
            <a:endParaRPr lang="fr-FR" dirty="0"/>
          </a:p>
          <a:p>
            <a:r>
              <a:rPr lang="fr-FR" dirty="0"/>
              <a:t>Ces fonds européens représentent une enveloppe de 182 millions d’Euros et sont octroyé sur base d’appels pour  des projets qui débutent entre 2021 et 2027 et qui ont pour objectif global de rendre la Grande région plus verte, plus sociale, plus proche des citoyens et avec une meilleure gouvernance.</a:t>
            </a:r>
          </a:p>
          <a:p>
            <a:endParaRPr lang="fr-FR" dirty="0"/>
          </a:p>
          <a:p>
            <a:endParaRPr lang="fr-FR" dirty="0"/>
          </a:p>
          <a:p>
            <a:endParaRPr lang="fr-FR" dirty="0"/>
          </a:p>
          <a:p>
            <a:endParaRPr lang="fr-BE" dirty="0"/>
          </a:p>
        </p:txBody>
      </p:sp>
      <p:sp>
        <p:nvSpPr>
          <p:cNvPr id="4" name="Espace réservé du numéro de diapositive 3">
            <a:extLst>
              <a:ext uri="{FF2B5EF4-FFF2-40B4-BE49-F238E27FC236}">
                <a16:creationId xmlns:a16="http://schemas.microsoft.com/office/drawing/2014/main" id="{0A81E10E-A7B9-72CF-8D28-E925314AD22C}"/>
              </a:ext>
            </a:extLst>
          </p:cNvPr>
          <p:cNvSpPr>
            <a:spLocks noGrp="1"/>
          </p:cNvSpPr>
          <p:nvPr>
            <p:ph type="sldNum" sz="quarter" idx="5"/>
          </p:nvPr>
        </p:nvSpPr>
        <p:spPr/>
        <p:txBody>
          <a:bodyPr/>
          <a:lstStyle/>
          <a:p>
            <a:fld id="{71F379F1-C2AE-4C5C-B9A8-BBEBF93A4885}" type="slidenum">
              <a:rPr lang="fr-BE" smtClean="0"/>
              <a:t>11</a:t>
            </a:fld>
            <a:endParaRPr lang="fr-BE"/>
          </a:p>
        </p:txBody>
      </p:sp>
    </p:spTree>
    <p:extLst>
      <p:ext uri="{BB962C8B-B14F-4D97-AF65-F5344CB8AC3E}">
        <p14:creationId xmlns:p14="http://schemas.microsoft.com/office/powerpoint/2010/main" val="13930074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indent="0">
              <a:buNone/>
            </a:pPr>
            <a:r>
              <a:rPr lang="fr-FR" dirty="0">
                <a:sym typeface="Wingdings" panose="05000000000000000000" pitchFamily="2" charset="2"/>
              </a:rPr>
              <a:t> CECOTEPE : Centre de coopération technique et pédagogique</a:t>
            </a:r>
          </a:p>
          <a:p>
            <a:pPr marL="0" indent="0">
              <a:buNone/>
            </a:pPr>
            <a:r>
              <a:rPr lang="fr-FR" dirty="0">
                <a:sym typeface="Wingdings" panose="05000000000000000000" pitchFamily="2" charset="2"/>
              </a:rPr>
              <a:t> Université de Sciences appliquées de Trèves</a:t>
            </a:r>
          </a:p>
          <a:p>
            <a:pPr marL="0" indent="0">
              <a:buNone/>
            </a:pPr>
            <a:r>
              <a:rPr lang="fr-FR" dirty="0">
                <a:sym typeface="Wingdings" panose="05000000000000000000" pitchFamily="2" charset="2"/>
              </a:rPr>
              <a:t> Université de Sciences appliquées de </a:t>
            </a:r>
            <a:r>
              <a:rPr lang="fr-FR" dirty="0" err="1">
                <a:sym typeface="Wingdings" panose="05000000000000000000" pitchFamily="2" charset="2"/>
              </a:rPr>
              <a:t>Saarland</a:t>
            </a:r>
            <a:endParaRPr lang="fr-FR" dirty="0">
              <a:sym typeface="Wingdings" panose="05000000000000000000" pitchFamily="2" charset="2"/>
            </a:endParaRPr>
          </a:p>
          <a:p>
            <a:pPr marL="0" indent="0">
              <a:buNone/>
            </a:pPr>
            <a:r>
              <a:rPr lang="fr-FR" dirty="0">
                <a:sym typeface="Wingdings" panose="05000000000000000000" pitchFamily="2" charset="2"/>
              </a:rPr>
              <a:t> Université de Liège</a:t>
            </a:r>
          </a:p>
          <a:p>
            <a:pPr marL="0" indent="0">
              <a:buNone/>
            </a:pPr>
            <a:r>
              <a:rPr lang="fr-FR" dirty="0">
                <a:sym typeface="Wingdings" panose="05000000000000000000" pitchFamily="2" charset="2"/>
              </a:rPr>
              <a:t> Université de lorraine</a:t>
            </a:r>
          </a:p>
          <a:p>
            <a:endParaRPr lang="fr-BE" dirty="0"/>
          </a:p>
        </p:txBody>
      </p:sp>
      <p:sp>
        <p:nvSpPr>
          <p:cNvPr id="4" name="Espace réservé du numéro de diapositive 3"/>
          <p:cNvSpPr>
            <a:spLocks noGrp="1"/>
          </p:cNvSpPr>
          <p:nvPr>
            <p:ph type="sldNum" sz="quarter" idx="5"/>
          </p:nvPr>
        </p:nvSpPr>
        <p:spPr/>
        <p:txBody>
          <a:bodyPr/>
          <a:lstStyle/>
          <a:p>
            <a:fld id="{71F379F1-C2AE-4C5C-B9A8-BBEBF93A4885}" type="slidenum">
              <a:rPr lang="fr-BE" smtClean="0"/>
              <a:t>12</a:t>
            </a:fld>
            <a:endParaRPr lang="fr-BE"/>
          </a:p>
        </p:txBody>
      </p:sp>
    </p:spTree>
    <p:extLst>
      <p:ext uri="{BB962C8B-B14F-4D97-AF65-F5344CB8AC3E}">
        <p14:creationId xmlns:p14="http://schemas.microsoft.com/office/powerpoint/2010/main" val="1940794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r>
              <a:rPr lang="fr-FR" dirty="0"/>
              <a:t>Le projet ALAFERM compte 16 partenaires méthodologiques qui sont des laboratoires et des fromageries, </a:t>
            </a:r>
          </a:p>
          <a:p>
            <a:r>
              <a:rPr lang="fr-FR" dirty="0"/>
              <a:t>Ils nous fournissent leur expertise, ainsi que des ferments et des services d’analyses pour les laboratoires, et du lactosérum pour les fromagers.</a:t>
            </a:r>
          </a:p>
          <a:p>
            <a:endParaRPr lang="fr-BE" dirty="0"/>
          </a:p>
          <a:p>
            <a:endParaRPr lang="fr-BE" dirty="0"/>
          </a:p>
        </p:txBody>
      </p:sp>
      <p:sp>
        <p:nvSpPr>
          <p:cNvPr id="4" name="Espace réservé du numéro de diapositive 3"/>
          <p:cNvSpPr>
            <a:spLocks noGrp="1"/>
          </p:cNvSpPr>
          <p:nvPr>
            <p:ph type="sldNum" sz="quarter" idx="5"/>
          </p:nvPr>
        </p:nvSpPr>
        <p:spPr/>
        <p:txBody>
          <a:bodyPr/>
          <a:lstStyle/>
          <a:p>
            <a:fld id="{71F379F1-C2AE-4C5C-B9A8-BBEBF93A4885}" type="slidenum">
              <a:rPr lang="fr-BE" smtClean="0"/>
              <a:t>13</a:t>
            </a:fld>
            <a:endParaRPr lang="fr-BE"/>
          </a:p>
        </p:txBody>
      </p:sp>
    </p:spTree>
    <p:extLst>
      <p:ext uri="{BB962C8B-B14F-4D97-AF65-F5344CB8AC3E}">
        <p14:creationId xmlns:p14="http://schemas.microsoft.com/office/powerpoint/2010/main" val="17909530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DE6B5-3495-06EE-613D-19CAA1937D9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9C2176D-AFD3-DC58-3139-DFE505A05DD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BB2511D-97D4-E8A5-B6AA-287DD51EAF4E}"/>
              </a:ext>
            </a:extLst>
          </p:cNvPr>
          <p:cNvSpPr>
            <a:spLocks noGrp="1"/>
          </p:cNvSpPr>
          <p:nvPr>
            <p:ph type="body" idx="1"/>
          </p:nvPr>
        </p:nvSpPr>
        <p:spPr/>
        <p:txBody>
          <a:bodyPr/>
          <a:lstStyle/>
          <a:p>
            <a:endParaRPr lang="fr-FR" dirty="0"/>
          </a:p>
          <a:p>
            <a:r>
              <a:rPr lang="fr-BE" dirty="0"/>
              <a:t>Ce projet constitue donc un partenariat entre </a:t>
            </a:r>
            <a:r>
              <a:rPr lang="fr-FR" dirty="0">
                <a:sym typeface="Wingdings" panose="05000000000000000000" pitchFamily="2" charset="2"/>
              </a:rPr>
              <a:t>fromagers et acteurs du secteur laitier, scientifiques, institutions</a:t>
            </a:r>
          </a:p>
          <a:p>
            <a:endParaRPr lang="fr-BE" dirty="0"/>
          </a:p>
        </p:txBody>
      </p:sp>
      <p:sp>
        <p:nvSpPr>
          <p:cNvPr id="4" name="Espace réservé du numéro de diapositive 3">
            <a:extLst>
              <a:ext uri="{FF2B5EF4-FFF2-40B4-BE49-F238E27FC236}">
                <a16:creationId xmlns:a16="http://schemas.microsoft.com/office/drawing/2014/main" id="{66F9AF59-38B7-B8E3-48CE-59CD6E26820D}"/>
              </a:ext>
            </a:extLst>
          </p:cNvPr>
          <p:cNvSpPr>
            <a:spLocks noGrp="1"/>
          </p:cNvSpPr>
          <p:nvPr>
            <p:ph type="sldNum" sz="quarter" idx="5"/>
          </p:nvPr>
        </p:nvSpPr>
        <p:spPr/>
        <p:txBody>
          <a:bodyPr/>
          <a:lstStyle/>
          <a:p>
            <a:fld id="{71F379F1-C2AE-4C5C-B9A8-BBEBF93A4885}" type="slidenum">
              <a:rPr lang="fr-BE" smtClean="0"/>
              <a:t>14</a:t>
            </a:fld>
            <a:endParaRPr lang="fr-BE"/>
          </a:p>
        </p:txBody>
      </p:sp>
    </p:spTree>
    <p:extLst>
      <p:ext uri="{BB962C8B-B14F-4D97-AF65-F5344CB8AC3E}">
        <p14:creationId xmlns:p14="http://schemas.microsoft.com/office/powerpoint/2010/main" val="19397683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lvl="0" indent="-228600">
              <a:buFont typeface="Arial" panose="020B0604020202020204" pitchFamily="34" charset="0"/>
              <a:buChar char="•"/>
            </a:pPr>
            <a:r>
              <a:rPr lang="fr-FR" dirty="0"/>
              <a:t>LE MT1 vise à valider </a:t>
            </a:r>
          </a:p>
          <a:p>
            <a:pPr marL="0" indent="0">
              <a:buNone/>
            </a:pPr>
            <a:r>
              <a:rPr lang="fr-FR" dirty="0">
                <a:sym typeface="Wingdings" panose="05000000000000000000" pitchFamily="2" charset="2"/>
              </a:rPr>
              <a:t></a:t>
            </a:r>
            <a:endParaRPr lang="fr-FR" dirty="0"/>
          </a:p>
          <a:p>
            <a:pPr marL="0" indent="0">
              <a:buNone/>
            </a:pPr>
            <a:r>
              <a:rPr lang="fr-FR" dirty="0"/>
              <a:t>Mise en place d’un micro-labo à la HEPL</a:t>
            </a:r>
          </a:p>
          <a:p>
            <a:pPr marL="171450" indent="-171450">
              <a:buFontTx/>
              <a:buChar char="-"/>
            </a:pPr>
            <a:r>
              <a:rPr lang="fr-FR" dirty="0"/>
              <a:t>Protocole technique standardisé pour la gestion et la valorisation du lactosérum, de la collecte à la réalisation de la boisson fermentée, en incluant la réalisation d’une fiche de critères qualité du lait source.</a:t>
            </a:r>
          </a:p>
          <a:p>
            <a:pPr marL="171450" indent="-171450">
              <a:buFontTx/>
              <a:buChar char="-"/>
            </a:pPr>
            <a:r>
              <a:rPr lang="fr-FR" dirty="0"/>
              <a:t>Collecte et envoi de lactosérum pour réaliser une cartographie des lactosérums de la Grande Région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fr-FR" dirty="0"/>
              <a:t>Développement et amélioration du CNO pilote enrichi en prébiotiques</a:t>
            </a:r>
          </a:p>
          <a:p>
            <a:pPr marL="171450" indent="-171450">
              <a:buFontTx/>
              <a:buChar char="-"/>
            </a:pPr>
            <a:endParaRPr lang="fr-FR" dirty="0"/>
          </a:p>
          <a:p>
            <a:endParaRPr lang="fr-BE" dirty="0"/>
          </a:p>
          <a:p>
            <a:pPr marL="228600" lvl="0" indent="-228600">
              <a:buFont typeface="Arial" panose="020B0604020202020204" pitchFamily="34" charset="0"/>
              <a:buChar char="•"/>
            </a:pPr>
            <a:r>
              <a:rPr lang="fr-FR" dirty="0"/>
              <a:t>MT3</a:t>
            </a:r>
          </a:p>
          <a:p>
            <a:pPr marL="171450" indent="-171450">
              <a:buFontTx/>
              <a:buChar char="-"/>
            </a:pPr>
            <a:r>
              <a:rPr lang="fr-FR" dirty="0"/>
              <a:t>Identification et mobilisation les parties prenantes</a:t>
            </a:r>
          </a:p>
          <a:p>
            <a:pPr marL="0" indent="0">
              <a:buFontTx/>
              <a:buNone/>
            </a:pPr>
            <a:r>
              <a:rPr lang="fr-FR" dirty="0"/>
              <a:t>Avec : base de données cartographiée et qualifiée des parties prenantes, synthèses, rapports, protocoles de partenariat, </a:t>
            </a:r>
            <a:r>
              <a:rPr lang="fr-FR" dirty="0" err="1"/>
              <a:t>compte-rendus</a:t>
            </a:r>
            <a:r>
              <a:rPr lang="fr-FR" dirty="0"/>
              <a:t> des rencontres</a:t>
            </a:r>
          </a:p>
          <a:p>
            <a:pPr marL="0" indent="0">
              <a:buFontTx/>
              <a:buNone/>
            </a:pPr>
            <a:r>
              <a:rPr lang="fr-FR" dirty="0"/>
              <a:t>Organisation de campagnes de communication créatives</a:t>
            </a:r>
          </a:p>
          <a:p>
            <a:pPr marL="0" indent="0">
              <a:buFontTx/>
              <a:buNone/>
            </a:pPr>
            <a:r>
              <a:rPr lang="fr-FR" dirty="0"/>
              <a:t>Avec : stratégie éditoriale de communication, série de 10 vidéos narratives courtes à destination de </a:t>
            </a:r>
            <a:r>
              <a:rPr lang="fr-FR" dirty="0" err="1"/>
              <a:t>Youtube</a:t>
            </a:r>
            <a:r>
              <a:rPr lang="fr-FR" dirty="0"/>
              <a:t> et des réseaux sociaux, réalisation d’un kit de communication pour les fromageries, participation à la création d’un site internet et d’une plateforme en ligne pour tous les partenaires du projet.</a:t>
            </a:r>
          </a:p>
          <a:p>
            <a:pPr marL="0" indent="0">
              <a:buNone/>
            </a:pPr>
            <a:endParaRPr lang="fr-FR" dirty="0"/>
          </a:p>
        </p:txBody>
      </p:sp>
      <p:sp>
        <p:nvSpPr>
          <p:cNvPr id="4" name="Espace réservé du numéro de diapositive 3"/>
          <p:cNvSpPr>
            <a:spLocks noGrp="1"/>
          </p:cNvSpPr>
          <p:nvPr>
            <p:ph type="sldNum" sz="quarter" idx="5"/>
          </p:nvPr>
        </p:nvSpPr>
        <p:spPr/>
        <p:txBody>
          <a:bodyPr/>
          <a:lstStyle/>
          <a:p>
            <a:fld id="{71F379F1-C2AE-4C5C-B9A8-BBEBF93A4885}" type="slidenum">
              <a:rPr lang="fr-BE" smtClean="0"/>
              <a:t>15</a:t>
            </a:fld>
            <a:endParaRPr lang="fr-BE"/>
          </a:p>
        </p:txBody>
      </p:sp>
    </p:spTree>
    <p:extLst>
      <p:ext uri="{BB962C8B-B14F-4D97-AF65-F5344CB8AC3E}">
        <p14:creationId xmlns:p14="http://schemas.microsoft.com/office/powerpoint/2010/main" val="3837070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7E783-CAA2-4F23-32C1-2EFBD1B0A6F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6A44A7E-676E-5F31-89DB-5EE78C73386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53582E9-E9C9-A6D0-B4F7-70FFCD334166}"/>
              </a:ext>
            </a:extLst>
          </p:cNvPr>
          <p:cNvSpPr>
            <a:spLocks noGrp="1"/>
          </p:cNvSpPr>
          <p:nvPr>
            <p:ph type="body" idx="1"/>
          </p:nvPr>
        </p:nvSpPr>
        <p:spPr/>
        <p:txBody>
          <a:bodyPr/>
          <a:lstStyle/>
          <a:p>
            <a:pPr marL="0" indent="0">
              <a:buFontTx/>
              <a:buNone/>
            </a:pPr>
            <a:r>
              <a:rPr lang="fr-BE" dirty="0"/>
              <a:t>Nous avons commencé à mettre en place un </a:t>
            </a:r>
            <a:r>
              <a:rPr lang="fr-BE" dirty="0" err="1"/>
              <a:t>microlabo</a:t>
            </a:r>
            <a:r>
              <a:rPr lang="fr-BE" dirty="0"/>
              <a:t> à la HEPL, sur le site de l’</a:t>
            </a:r>
            <a:r>
              <a:rPr lang="fr-BE" dirty="0" err="1"/>
              <a:t>Isil</a:t>
            </a:r>
            <a:r>
              <a:rPr lang="fr-BE" dirty="0"/>
              <a:t>, au Quai </a:t>
            </a:r>
            <a:r>
              <a:rPr lang="fr-BE" dirty="0" err="1"/>
              <a:t>Gloesener</a:t>
            </a:r>
            <a:r>
              <a:rPr lang="fr-BE" dirty="0"/>
              <a:t>.</a:t>
            </a:r>
          </a:p>
          <a:p>
            <a:pPr marL="0" indent="0">
              <a:buFontTx/>
              <a:buNone/>
            </a:pPr>
            <a:r>
              <a:rPr lang="fr-BE" dirty="0"/>
              <a:t>Il contient un </a:t>
            </a:r>
            <a:r>
              <a:rPr lang="fr-BE" dirty="0" err="1"/>
              <a:t>skid</a:t>
            </a:r>
            <a:r>
              <a:rPr lang="fr-BE" dirty="0"/>
              <a:t> de nanofiltration, un pasteurisateur pour la thermisation et la fermentation et un réfrigérateur. Le filtre et le pasteurisateur seront équipés de diverses sondes, pour mesurer notamment le pH et la température en continu.</a:t>
            </a:r>
          </a:p>
          <a:p>
            <a:pPr marL="0" indent="0">
              <a:buFontTx/>
              <a:buNone/>
            </a:pPr>
            <a:r>
              <a:rPr lang="fr-BE" dirty="0"/>
              <a:t> Ce micro labo ainsi que les dégustations et analyses sensorielles que nous réaliserons, nous permettront d’améliorer et de valider un protocole standardisé de la réalisation d’un complément nutritionnel oral pilote.</a:t>
            </a:r>
          </a:p>
          <a:p>
            <a:pPr marL="0" indent="0">
              <a:buFontTx/>
              <a:buNone/>
            </a:pPr>
            <a:r>
              <a:rPr lang="fr-BE" dirty="0"/>
              <a:t>Ce protocole inclura l’établissement de critères qualité pour le lait source, la collecte, le transport et le stockage du lactosérum brut en plus de sa transformation.</a:t>
            </a:r>
          </a:p>
          <a:p>
            <a:endParaRPr lang="fr-BE" dirty="0"/>
          </a:p>
          <a:p>
            <a:r>
              <a:rPr lang="fr-BE" dirty="0"/>
              <a:t>Cette année, comme les autre partenaires, nous avons collecté une dizaine de lactosérum de notre pays afin de les caractériser au niveau physico-chimique et biologique et de réaliser une cartographie des lactosérums de la grande région.</a:t>
            </a:r>
          </a:p>
          <a:p>
            <a:endParaRPr lang="fr-BE" dirty="0"/>
          </a:p>
        </p:txBody>
      </p:sp>
      <p:sp>
        <p:nvSpPr>
          <p:cNvPr id="4" name="Espace réservé du numéro de diapositive 3">
            <a:extLst>
              <a:ext uri="{FF2B5EF4-FFF2-40B4-BE49-F238E27FC236}">
                <a16:creationId xmlns:a16="http://schemas.microsoft.com/office/drawing/2014/main" id="{B3AF1F99-C96D-1133-28AC-C01AACD0833C}"/>
              </a:ext>
            </a:extLst>
          </p:cNvPr>
          <p:cNvSpPr>
            <a:spLocks noGrp="1"/>
          </p:cNvSpPr>
          <p:nvPr>
            <p:ph type="sldNum" sz="quarter" idx="5"/>
          </p:nvPr>
        </p:nvSpPr>
        <p:spPr/>
        <p:txBody>
          <a:bodyPr/>
          <a:lstStyle/>
          <a:p>
            <a:fld id="{71F379F1-C2AE-4C5C-B9A8-BBEBF93A4885}" type="slidenum">
              <a:rPr lang="fr-BE" smtClean="0"/>
              <a:t>16</a:t>
            </a:fld>
            <a:endParaRPr lang="fr-BE"/>
          </a:p>
        </p:txBody>
      </p:sp>
    </p:spTree>
    <p:extLst>
      <p:ext uri="{BB962C8B-B14F-4D97-AF65-F5344CB8AC3E}">
        <p14:creationId xmlns:p14="http://schemas.microsoft.com/office/powerpoint/2010/main" val="2886204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E4816-5132-493E-18B3-6DA8A3A46BE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FC1D5C2-8F54-C99F-4C87-2EB8078F525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5D7E969-A1D2-DFA9-B2D2-2329C642ADFE}"/>
              </a:ext>
            </a:extLst>
          </p:cNvPr>
          <p:cNvSpPr>
            <a:spLocks noGrp="1"/>
          </p:cNvSpPr>
          <p:nvPr>
            <p:ph type="body" idx="1"/>
          </p:nvPr>
        </p:nvSpPr>
        <p:spPr/>
        <p:txBody>
          <a:bodyPr/>
          <a:lstStyle/>
          <a:p>
            <a:pPr marL="0" lvl="0" indent="0">
              <a:buFontTx/>
              <a:buNone/>
            </a:pPr>
            <a:r>
              <a:rPr lang="fr-FR" dirty="0"/>
              <a:t>Nous travaillons également sur l’identification et mobilisation les parties prenantes, cad des acteurs du secteur fromagers et des institutions qui pourront nous soutenir dans les actions de communication du projet ALAFERM.</a:t>
            </a:r>
          </a:p>
          <a:p>
            <a:pPr marL="0" indent="0">
              <a:buFontTx/>
              <a:buNone/>
            </a:pPr>
            <a:r>
              <a:rPr lang="fr-FR" dirty="0"/>
              <a:t>Cela implique, pour chaque pays, une recherche de ces parties prenantes, une prise de contact, la rédaction et l’envoi d’un questionnaire, des rapports  par secteurs, par pays, des protocoles de partenariat, des </a:t>
            </a:r>
            <a:r>
              <a:rPr lang="fr-FR" dirty="0" err="1"/>
              <a:t>compte-rendus</a:t>
            </a:r>
            <a:r>
              <a:rPr lang="fr-FR" dirty="0"/>
              <a:t> des rencontres formatives.</a:t>
            </a:r>
          </a:p>
          <a:p>
            <a:pPr marL="0" indent="0">
              <a:buFontTx/>
              <a:buNone/>
            </a:pPr>
            <a:r>
              <a:rPr lang="fr-FR" dirty="0"/>
              <a:t>Pour ce point, nous nous occupons de la Belgique.</a:t>
            </a:r>
          </a:p>
          <a:p>
            <a:pPr marL="0" indent="0">
              <a:buFontTx/>
              <a:buNone/>
            </a:pPr>
            <a:endParaRPr lang="fr-FR" dirty="0"/>
          </a:p>
          <a:p>
            <a:pPr marL="0" indent="0">
              <a:buFontTx/>
              <a:buNone/>
            </a:pPr>
            <a:r>
              <a:rPr lang="fr-FR" dirty="0"/>
              <a:t>Nous organisons une campagne de communication créatives en vue de sensibilisé les acteurs du secteur fromagers et le grand public à la valorisation durable du LS.</a:t>
            </a:r>
          </a:p>
          <a:p>
            <a:pPr marL="0" indent="0">
              <a:buFontTx/>
              <a:buNone/>
            </a:pPr>
            <a:r>
              <a:rPr lang="fr-FR" dirty="0"/>
              <a:t>Cela comporte la stratégie éditoriale de communication, une série de 10 vidéos narratives courtes à destination de </a:t>
            </a:r>
            <a:r>
              <a:rPr lang="fr-FR" dirty="0" err="1"/>
              <a:t>Youtube</a:t>
            </a:r>
            <a:r>
              <a:rPr lang="fr-FR" dirty="0"/>
              <a:t> et des réseaux sociaux, réalisation d’un kit de communication pour les fromageries, participation à la création d’un site internet et d’une plateforme en ligne pour tous les partenaires du projet.</a:t>
            </a:r>
          </a:p>
          <a:p>
            <a:pPr marL="0" indent="0">
              <a:buNone/>
            </a:pPr>
            <a:endParaRPr lang="fr-FR" dirty="0"/>
          </a:p>
        </p:txBody>
      </p:sp>
      <p:sp>
        <p:nvSpPr>
          <p:cNvPr id="4" name="Espace réservé du numéro de diapositive 3">
            <a:extLst>
              <a:ext uri="{FF2B5EF4-FFF2-40B4-BE49-F238E27FC236}">
                <a16:creationId xmlns:a16="http://schemas.microsoft.com/office/drawing/2014/main" id="{09D8985D-8863-B6B6-E134-D3714AF1AF59}"/>
              </a:ext>
            </a:extLst>
          </p:cNvPr>
          <p:cNvSpPr>
            <a:spLocks noGrp="1"/>
          </p:cNvSpPr>
          <p:nvPr>
            <p:ph type="sldNum" sz="quarter" idx="5"/>
          </p:nvPr>
        </p:nvSpPr>
        <p:spPr/>
        <p:txBody>
          <a:bodyPr/>
          <a:lstStyle/>
          <a:p>
            <a:fld id="{71F379F1-C2AE-4C5C-B9A8-BBEBF93A4885}" type="slidenum">
              <a:rPr lang="fr-BE" smtClean="0"/>
              <a:t>17</a:t>
            </a:fld>
            <a:endParaRPr lang="fr-BE"/>
          </a:p>
        </p:txBody>
      </p:sp>
    </p:spTree>
    <p:extLst>
      <p:ext uri="{BB962C8B-B14F-4D97-AF65-F5344CB8AC3E}">
        <p14:creationId xmlns:p14="http://schemas.microsoft.com/office/powerpoint/2010/main" val="14195603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E4654-AE94-D75E-88F0-61638FBEE15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E84128A-29C1-C4A2-0BDA-A76C87B9FC9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1716FC7-0737-3BAC-5C13-745AB397D807}"/>
              </a:ext>
            </a:extLst>
          </p:cNvPr>
          <p:cNvSpPr>
            <a:spLocks noGrp="1"/>
          </p:cNvSpPr>
          <p:nvPr>
            <p:ph type="body" idx="1"/>
          </p:nvPr>
        </p:nvSpPr>
        <p:spPr/>
        <p:txBody>
          <a:bodyPr/>
          <a:lstStyle/>
          <a:p>
            <a:pPr marL="0" indent="0">
              <a:buNone/>
            </a:pPr>
            <a:r>
              <a:rPr lang="fr-FR" dirty="0"/>
              <a:t>Nous avons réalisé des questionnaires que nous avons envoyé aux fromagers afin d’identifier leurs besoins en formation</a:t>
            </a:r>
          </a:p>
        </p:txBody>
      </p:sp>
      <p:sp>
        <p:nvSpPr>
          <p:cNvPr id="4" name="Espace réservé du numéro de diapositive 3">
            <a:extLst>
              <a:ext uri="{FF2B5EF4-FFF2-40B4-BE49-F238E27FC236}">
                <a16:creationId xmlns:a16="http://schemas.microsoft.com/office/drawing/2014/main" id="{92DD0CFA-99DA-4B7D-EB72-B18868B5A136}"/>
              </a:ext>
            </a:extLst>
          </p:cNvPr>
          <p:cNvSpPr>
            <a:spLocks noGrp="1"/>
          </p:cNvSpPr>
          <p:nvPr>
            <p:ph type="sldNum" sz="quarter" idx="5"/>
          </p:nvPr>
        </p:nvSpPr>
        <p:spPr/>
        <p:txBody>
          <a:bodyPr/>
          <a:lstStyle/>
          <a:p>
            <a:fld id="{71F379F1-C2AE-4C5C-B9A8-BBEBF93A4885}" type="slidenum">
              <a:rPr lang="fr-BE" smtClean="0"/>
              <a:t>18</a:t>
            </a:fld>
            <a:endParaRPr lang="fr-BE"/>
          </a:p>
        </p:txBody>
      </p:sp>
    </p:spTree>
    <p:extLst>
      <p:ext uri="{BB962C8B-B14F-4D97-AF65-F5344CB8AC3E}">
        <p14:creationId xmlns:p14="http://schemas.microsoft.com/office/powerpoint/2010/main" val="2803157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Bonjour tout le monde, je suis Manon Gresse et je travaille à l’université de Liège dans le département de sciences des denrées alimentaires comme doctorante sur le projet ALAFERM.</a:t>
            </a:r>
          </a:p>
          <a:p>
            <a:r>
              <a:rPr lang="fr-FR" dirty="0"/>
              <a:t>Je suis principalement impliquée dans le module de travail 1. </a:t>
            </a:r>
          </a:p>
          <a:p>
            <a:r>
              <a:rPr lang="fr-FR" dirty="0"/>
              <a:t>L’objectif de mon travail c’est d’évaluer les effets de ce lactosérum qu’on aura fermenté sur le microbiote intestinal et la muqueuse intestinale.</a:t>
            </a:r>
          </a:p>
        </p:txBody>
      </p:sp>
      <p:sp>
        <p:nvSpPr>
          <p:cNvPr id="4" name="Espace réservé du numéro de diapositive 3"/>
          <p:cNvSpPr>
            <a:spLocks noGrp="1"/>
          </p:cNvSpPr>
          <p:nvPr>
            <p:ph type="sldNum" sz="quarter" idx="5"/>
          </p:nvPr>
        </p:nvSpPr>
        <p:spPr/>
        <p:txBody>
          <a:bodyPr/>
          <a:lstStyle/>
          <a:p>
            <a:fld id="{9DC65C8D-C626-7747-9705-2B1476DA6C58}" type="slidenum">
              <a:rPr lang="fr-FR" smtClean="0"/>
              <a:t>19</a:t>
            </a:fld>
            <a:endParaRPr lang="fr-FR"/>
          </a:p>
        </p:txBody>
      </p:sp>
    </p:spTree>
    <p:extLst>
      <p:ext uri="{BB962C8B-B14F-4D97-AF65-F5344CB8AC3E}">
        <p14:creationId xmlns:p14="http://schemas.microsoft.com/office/powerpoint/2010/main" val="752638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200" b="0" i="0" kern="1200" dirty="0">
                <a:solidFill>
                  <a:schemeClr val="tx1"/>
                </a:solidFill>
                <a:effectLst/>
                <a:latin typeface="+mn-lt"/>
                <a:ea typeface="+mn-ea"/>
                <a:cs typeface="+mn-cs"/>
              </a:rPr>
              <a:t>Pour cela, je vais utiliser différents modèles de digestion in vitro qui vont me permettre de reproduire, étape par étape, ce qui pourrait se passer après la consommation de ce produit.</a:t>
            </a:r>
          </a:p>
          <a:p>
            <a:r>
              <a:rPr lang="fr-BE" sz="1200" b="0" i="0" kern="1200" dirty="0">
                <a:solidFill>
                  <a:schemeClr val="tx1"/>
                </a:solidFill>
                <a:effectLst/>
                <a:latin typeface="+mn-lt"/>
                <a:ea typeface="+mn-ea"/>
                <a:cs typeface="+mn-cs"/>
              </a:rPr>
              <a:t>Mon travail peut donc être divisé en trois grandes étapes.</a:t>
            </a:r>
            <a:endParaRPr lang="fr-FR" dirty="0"/>
          </a:p>
          <a:p>
            <a:r>
              <a:rPr lang="fr-BE" sz="1200" b="0" i="0" kern="1200" dirty="0">
                <a:solidFill>
                  <a:schemeClr val="tx1"/>
                </a:solidFill>
                <a:effectLst/>
                <a:latin typeface="+mn-lt"/>
                <a:ea typeface="+mn-ea"/>
                <a:cs typeface="+mn-cs"/>
              </a:rPr>
              <a:t>Tout d’abord, je vais étudier ce qui se passe au niveau du tractus gastro-intestinal supérieur, c’est-à-dire au niveau de l’estomac et de l’intestin grêle. Je vais donc m’intéresser à la prédigestion enzymatique du lactosérum et son absorption.</a:t>
            </a:r>
          </a:p>
          <a:p>
            <a:r>
              <a:rPr lang="fr-BE" sz="1200" b="0" i="0" kern="1200" dirty="0">
                <a:solidFill>
                  <a:schemeClr val="tx1"/>
                </a:solidFill>
                <a:effectLst/>
                <a:latin typeface="+mn-lt"/>
                <a:ea typeface="+mn-ea"/>
                <a:cs typeface="+mn-cs"/>
              </a:rPr>
              <a:t>Ensuite, je vais étudier la fraction qui n’a pas été digérée ou absorbée et qui est donc susceptible d’atteindre le côlon. Je vais m’intéresser à son effet sur le microbiote intestinal.</a:t>
            </a:r>
          </a:p>
          <a:p>
            <a:r>
              <a:rPr lang="fr-BE" sz="1200" b="0" i="0" kern="1200" dirty="0">
                <a:solidFill>
                  <a:schemeClr val="tx1"/>
                </a:solidFill>
                <a:effectLst/>
                <a:latin typeface="+mn-lt"/>
                <a:ea typeface="+mn-ea"/>
                <a:cs typeface="+mn-cs"/>
              </a:rPr>
              <a:t>Et enfin, je vais étudier la réponse de l’hôte, c’est-à-dire l’effet de cette interaction entre le produit digéré et le microbiote sur la muqueuse intestinale.</a:t>
            </a:r>
          </a:p>
        </p:txBody>
      </p:sp>
      <p:sp>
        <p:nvSpPr>
          <p:cNvPr id="4" name="Espace réservé du numéro de diapositive 3"/>
          <p:cNvSpPr>
            <a:spLocks noGrp="1"/>
          </p:cNvSpPr>
          <p:nvPr>
            <p:ph type="sldNum" sz="quarter" idx="5"/>
          </p:nvPr>
        </p:nvSpPr>
        <p:spPr/>
        <p:txBody>
          <a:bodyPr/>
          <a:lstStyle/>
          <a:p>
            <a:fld id="{9DC65C8D-C626-7747-9705-2B1476DA6C58}" type="slidenum">
              <a:rPr lang="fr-FR" smtClean="0"/>
              <a:t>20</a:t>
            </a:fld>
            <a:endParaRPr lang="fr-FR"/>
          </a:p>
        </p:txBody>
      </p:sp>
    </p:spTree>
    <p:extLst>
      <p:ext uri="{BB962C8B-B14F-4D97-AF65-F5344CB8AC3E}">
        <p14:creationId xmlns:p14="http://schemas.microsoft.com/office/powerpoint/2010/main" val="27023021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284F1-7F98-34A1-54FB-32D07000D9F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275FF9D-5018-452F-E720-EBFFFF93436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08FD77D-4A87-7FC4-62AB-C00973C4B2A8}"/>
              </a:ext>
            </a:extLst>
          </p:cNvPr>
          <p:cNvSpPr>
            <a:spLocks noGrp="1"/>
          </p:cNvSpPr>
          <p:nvPr>
            <p:ph type="body" idx="1"/>
          </p:nvPr>
        </p:nvSpPr>
        <p:spPr/>
        <p:txBody>
          <a:bodyPr/>
          <a:lstStyle/>
          <a:p>
            <a:r>
              <a:rPr lang="fr-BE" sz="1200" b="0" i="0" u="none" strike="noStrike" kern="1200" dirty="0">
                <a:solidFill>
                  <a:schemeClr val="tx1"/>
                </a:solidFill>
                <a:effectLst/>
                <a:latin typeface="+mn-lt"/>
                <a:ea typeface="+mn-ea"/>
                <a:cs typeface="+mn-cs"/>
              </a:rPr>
              <a:t>Donc, pour commencer, intéressons-nous à la première étape : la digestion du lactosérum fermenté.</a:t>
            </a:r>
            <a:endParaRPr lang="fr-FR" dirty="0"/>
          </a:p>
        </p:txBody>
      </p:sp>
      <p:sp>
        <p:nvSpPr>
          <p:cNvPr id="4" name="Espace réservé du numéro de diapositive 3">
            <a:extLst>
              <a:ext uri="{FF2B5EF4-FFF2-40B4-BE49-F238E27FC236}">
                <a16:creationId xmlns:a16="http://schemas.microsoft.com/office/drawing/2014/main" id="{EBA42670-D93A-9157-A7E7-89038EF6F3F9}"/>
              </a:ext>
            </a:extLst>
          </p:cNvPr>
          <p:cNvSpPr>
            <a:spLocks noGrp="1"/>
          </p:cNvSpPr>
          <p:nvPr>
            <p:ph type="sldNum" sz="quarter" idx="5"/>
          </p:nvPr>
        </p:nvSpPr>
        <p:spPr/>
        <p:txBody>
          <a:bodyPr/>
          <a:lstStyle/>
          <a:p>
            <a:fld id="{9DC65C8D-C626-7747-9705-2B1476DA6C58}" type="slidenum">
              <a:rPr lang="fr-FR" smtClean="0"/>
              <a:t>21</a:t>
            </a:fld>
            <a:endParaRPr lang="fr-FR"/>
          </a:p>
        </p:txBody>
      </p:sp>
    </p:spTree>
    <p:extLst>
      <p:ext uri="{BB962C8B-B14F-4D97-AF65-F5344CB8AC3E}">
        <p14:creationId xmlns:p14="http://schemas.microsoft.com/office/powerpoint/2010/main" val="728138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200" b="0" i="0" kern="1200" dirty="0">
                <a:solidFill>
                  <a:schemeClr val="tx1"/>
                </a:solidFill>
                <a:effectLst/>
                <a:latin typeface="+mn-lt"/>
                <a:ea typeface="+mn-ea"/>
                <a:cs typeface="+mn-cs"/>
              </a:rPr>
              <a:t>Pour cela, je vais utiliser un protocole de digestion in vitro standardisé qui s’appelle INFOGEST 2.0.</a:t>
            </a:r>
          </a:p>
          <a:p>
            <a:r>
              <a:rPr lang="fr-BE" sz="1200" b="0" i="0" kern="1200" dirty="0">
                <a:solidFill>
                  <a:schemeClr val="tx1"/>
                </a:solidFill>
                <a:effectLst/>
                <a:latin typeface="+mn-lt"/>
                <a:ea typeface="+mn-ea"/>
                <a:cs typeface="+mn-cs"/>
              </a:rPr>
              <a:t>Mais concrètement, qu’est-ce que ça veut dire, faire une digestion in vitro ?</a:t>
            </a:r>
          </a:p>
          <a:p>
            <a:r>
              <a:rPr lang="fr-BE" sz="1200" b="0" i="0" kern="1200">
                <a:solidFill>
                  <a:schemeClr val="tx1"/>
                </a:solidFill>
                <a:effectLst/>
                <a:latin typeface="+mn-lt"/>
                <a:ea typeface="+mn-ea"/>
                <a:cs typeface="+mn-cs"/>
              </a:rPr>
              <a:t>C'est assez</a:t>
            </a:r>
            <a:r>
              <a:rPr lang="fr-BE" sz="1200" b="0" i="0" kern="1200" dirty="0">
                <a:solidFill>
                  <a:schemeClr val="tx1"/>
                </a:solidFill>
                <a:effectLst/>
                <a:latin typeface="+mn-lt"/>
                <a:ea typeface="+mn-ea"/>
                <a:cs typeface="+mn-cs"/>
              </a:rPr>
              <a:t> simple : plutôt que </a:t>
            </a:r>
            <a:r>
              <a:rPr lang="fr-BE" sz="1200" b="0" i="0" kern="1200">
                <a:solidFill>
                  <a:schemeClr val="tx1"/>
                </a:solidFill>
                <a:effectLst/>
                <a:latin typeface="+mn-lt"/>
                <a:ea typeface="+mn-ea"/>
                <a:cs typeface="+mn-cs"/>
              </a:rPr>
              <a:t>de mettre </a:t>
            </a:r>
            <a:r>
              <a:rPr lang="fr-BE" sz="1200" b="0" i="0" kern="1200" dirty="0">
                <a:solidFill>
                  <a:schemeClr val="tx1"/>
                </a:solidFill>
                <a:effectLst/>
                <a:latin typeface="+mn-lt"/>
                <a:ea typeface="+mn-ea"/>
                <a:cs typeface="+mn-cs"/>
              </a:rPr>
              <a:t>directement notre lactosérum à un modèle intestinal, on va d’abord lui faire subir les différentes étapes de la digestion humaine.</a:t>
            </a:r>
          </a:p>
          <a:p>
            <a:r>
              <a:rPr lang="fr-BE" sz="1200" b="0" i="0" kern="1200" dirty="0">
                <a:solidFill>
                  <a:schemeClr val="tx1"/>
                </a:solidFill>
                <a:effectLst/>
                <a:latin typeface="+mn-lt"/>
                <a:ea typeface="+mn-ea"/>
                <a:cs typeface="+mn-cs"/>
              </a:rPr>
              <a:t>On va donc reproduire successivement les conditions rencontrées dans la bouche, dans l’estomac puis dans l’intestin grêle : les changements de pH, la température, les enzymes digestives et, au niveau intestinal, la présence de bile.</a:t>
            </a:r>
          </a:p>
          <a:p>
            <a:r>
              <a:rPr lang="fr-BE" sz="1200" b="1" i="0" kern="1200" dirty="0">
                <a:solidFill>
                  <a:schemeClr val="tx1"/>
                </a:solidFill>
                <a:effectLst/>
                <a:latin typeface="+mn-lt"/>
                <a:ea typeface="+mn-ea"/>
                <a:cs typeface="+mn-cs"/>
              </a:rPr>
              <a:t>Mais même si le protocole est standardisé, il doit être adapté à la matrice que l’on étudie. Dans mon cas, je l’ai donc adapté aux caractéristiques du lactosérum fermenté.</a:t>
            </a:r>
            <a:endParaRPr lang="fr-BE" sz="1200" b="0" i="0" kern="1200" dirty="0">
              <a:solidFill>
                <a:schemeClr val="tx1"/>
              </a:solidFill>
              <a:effectLst/>
              <a:latin typeface="+mn-lt"/>
              <a:ea typeface="+mn-ea"/>
              <a:cs typeface="+mn-cs"/>
            </a:endParaRPr>
          </a:p>
          <a:p>
            <a:r>
              <a:rPr lang="fr-BE" sz="1200" b="0" i="0" kern="1200" dirty="0">
                <a:solidFill>
                  <a:schemeClr val="tx1"/>
                </a:solidFill>
                <a:effectLst/>
                <a:latin typeface="+mn-lt"/>
                <a:ea typeface="+mn-ea"/>
                <a:cs typeface="+mn-cs"/>
              </a:rPr>
              <a:t>Par exemple, le lactosérum contient très peu d’amidon, donc l’utilisation de l’α-amylase, qui permet normalement de digérer l’amidon, est peu pertinente dans ce cas.</a:t>
            </a:r>
          </a:p>
          <a:p>
            <a:r>
              <a:rPr lang="fr-BE" sz="1200" b="0" i="0" u="none" strike="noStrike" kern="1200" dirty="0">
                <a:solidFill>
                  <a:schemeClr val="tx1"/>
                </a:solidFill>
                <a:effectLst/>
                <a:latin typeface="+mn-lt"/>
                <a:ea typeface="+mn-ea"/>
                <a:cs typeface="+mn-cs"/>
              </a:rPr>
              <a:t>Après la digestion, on sépare le digestat par centrifugation. On récupère alors une fraction soluble qui va correspondre aux composés qui ont été solubilisés au cours de la digestion et qui sont donc potentiellement biodisponibles au niveau intestinal. On va aussi obtenir un précipité qui correspond aux composés qui n'ont pas été solubilisés ou digérés. </a:t>
            </a:r>
            <a:r>
              <a:rPr lang="fr-BE" sz="1200" b="0" i="0" kern="1200" dirty="0">
                <a:solidFill>
                  <a:schemeClr val="tx1"/>
                </a:solidFill>
                <a:effectLst/>
                <a:latin typeface="+mn-lt"/>
                <a:ea typeface="+mn-ea"/>
                <a:cs typeface="+mn-cs"/>
              </a:rPr>
              <a:t>Et c’est cette fraction qui va ensuite m’intéresser pour la suite, puisqu’une partie de ce qui n’a pas été digéré ou absorbé est susceptible d’atteindre le côlon et d’interagir avec le microbiote intestinal.</a:t>
            </a:r>
          </a:p>
        </p:txBody>
      </p:sp>
      <p:sp>
        <p:nvSpPr>
          <p:cNvPr id="4" name="Espace réservé du numéro de diapositive 3"/>
          <p:cNvSpPr>
            <a:spLocks noGrp="1"/>
          </p:cNvSpPr>
          <p:nvPr>
            <p:ph type="sldNum" sz="quarter" idx="5"/>
          </p:nvPr>
        </p:nvSpPr>
        <p:spPr/>
        <p:txBody>
          <a:bodyPr/>
          <a:lstStyle/>
          <a:p>
            <a:fld id="{9DC65C8D-C626-7747-9705-2B1476DA6C58}" type="slidenum">
              <a:rPr lang="fr-FR" smtClean="0"/>
              <a:t>22</a:t>
            </a:fld>
            <a:endParaRPr lang="fr-FR"/>
          </a:p>
        </p:txBody>
      </p:sp>
    </p:spTree>
    <p:extLst>
      <p:ext uri="{BB962C8B-B14F-4D97-AF65-F5344CB8AC3E}">
        <p14:creationId xmlns:p14="http://schemas.microsoft.com/office/powerpoint/2010/main" val="32069623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66F32-6795-6871-0996-E22B08719A9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5A80EBF-766B-C45A-196A-1FAFBB8941D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E4938DB-5402-FC54-2F31-40427A766ECF}"/>
              </a:ext>
            </a:extLst>
          </p:cNvPr>
          <p:cNvSpPr>
            <a:spLocks noGrp="1"/>
          </p:cNvSpPr>
          <p:nvPr>
            <p:ph type="body" idx="1"/>
          </p:nvPr>
        </p:nvSpPr>
        <p:spPr/>
        <p:txBody>
          <a:bodyPr/>
          <a:lstStyle/>
          <a:p>
            <a:r>
              <a:rPr lang="fr-FR" dirty="0"/>
              <a:t>Et donc l’étape 2, je vais évaluer les effets de cette fraction non digérée sur le microbiote intestinal. </a:t>
            </a:r>
          </a:p>
        </p:txBody>
      </p:sp>
      <p:sp>
        <p:nvSpPr>
          <p:cNvPr id="4" name="Espace réservé du numéro de diapositive 3">
            <a:extLst>
              <a:ext uri="{FF2B5EF4-FFF2-40B4-BE49-F238E27FC236}">
                <a16:creationId xmlns:a16="http://schemas.microsoft.com/office/drawing/2014/main" id="{8CD88399-1D47-C609-39BA-3FF3FAE40B08}"/>
              </a:ext>
            </a:extLst>
          </p:cNvPr>
          <p:cNvSpPr>
            <a:spLocks noGrp="1"/>
          </p:cNvSpPr>
          <p:nvPr>
            <p:ph type="sldNum" sz="quarter" idx="5"/>
          </p:nvPr>
        </p:nvSpPr>
        <p:spPr/>
        <p:txBody>
          <a:bodyPr/>
          <a:lstStyle/>
          <a:p>
            <a:fld id="{9DC65C8D-C626-7747-9705-2B1476DA6C58}" type="slidenum">
              <a:rPr lang="fr-FR" smtClean="0"/>
              <a:t>23</a:t>
            </a:fld>
            <a:endParaRPr lang="fr-FR"/>
          </a:p>
        </p:txBody>
      </p:sp>
    </p:spTree>
    <p:extLst>
      <p:ext uri="{BB962C8B-B14F-4D97-AF65-F5344CB8AC3E}">
        <p14:creationId xmlns:p14="http://schemas.microsoft.com/office/powerpoint/2010/main" val="21894280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3EAA8-C7C3-6A04-BAF9-B1145E588A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8E2C02A-73AC-5FC9-FBC3-941C8BCF267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B41768C-4670-B3A0-E760-EDBEF6420128}"/>
              </a:ext>
            </a:extLst>
          </p:cNvPr>
          <p:cNvSpPr>
            <a:spLocks noGrp="1"/>
          </p:cNvSpPr>
          <p:nvPr>
            <p:ph type="body" idx="1"/>
          </p:nvPr>
        </p:nvSpPr>
        <p:spPr/>
        <p:txBody>
          <a:bodyPr/>
          <a:lstStyle/>
          <a:p>
            <a:r>
              <a:rPr lang="fr-BE" sz="1200" b="0" i="0" kern="1200" dirty="0">
                <a:solidFill>
                  <a:schemeClr val="tx1"/>
                </a:solidFill>
                <a:effectLst/>
                <a:latin typeface="+mn-lt"/>
                <a:ea typeface="+mn-ea"/>
                <a:cs typeface="+mn-cs"/>
              </a:rPr>
              <a:t>Ceci va être réalisé grâce à un autre modèle de digestion in vitro, qui est le modèle SHIME, qui signifie </a:t>
            </a:r>
            <a:r>
              <a:rPr lang="fr-BE" sz="1200" b="0" i="1" kern="1200" dirty="0">
                <a:solidFill>
                  <a:schemeClr val="tx1"/>
                </a:solidFill>
                <a:effectLst/>
                <a:latin typeface="+mn-lt"/>
                <a:ea typeface="+mn-ea"/>
                <a:cs typeface="+mn-cs"/>
              </a:rPr>
              <a:t>Simulator of the Human Intestinal </a:t>
            </a:r>
            <a:r>
              <a:rPr lang="fr-BE" sz="1200" b="0" i="1" kern="1200" dirty="0" err="1">
                <a:solidFill>
                  <a:schemeClr val="tx1"/>
                </a:solidFill>
                <a:effectLst/>
                <a:latin typeface="+mn-lt"/>
                <a:ea typeface="+mn-ea"/>
                <a:cs typeface="+mn-cs"/>
              </a:rPr>
              <a:t>Microbial</a:t>
            </a:r>
            <a:r>
              <a:rPr lang="fr-BE" sz="1200" b="0" i="1" kern="1200" dirty="0">
                <a:solidFill>
                  <a:schemeClr val="tx1"/>
                </a:solidFill>
                <a:effectLst/>
                <a:latin typeface="+mn-lt"/>
                <a:ea typeface="+mn-ea"/>
                <a:cs typeface="+mn-cs"/>
              </a:rPr>
              <a:t> </a:t>
            </a:r>
            <a:r>
              <a:rPr lang="fr-BE" sz="1200" b="0" i="1" kern="1200" dirty="0" err="1">
                <a:solidFill>
                  <a:schemeClr val="tx1"/>
                </a:solidFill>
                <a:effectLst/>
                <a:latin typeface="+mn-lt"/>
                <a:ea typeface="+mn-ea"/>
                <a:cs typeface="+mn-cs"/>
              </a:rPr>
              <a:t>Ecosystem</a:t>
            </a:r>
            <a:r>
              <a:rPr lang="fr-BE" sz="1200" b="0" i="0" kern="1200" dirty="0">
                <a:solidFill>
                  <a:schemeClr val="tx1"/>
                </a:solidFill>
                <a:effectLst/>
                <a:latin typeface="+mn-lt"/>
                <a:ea typeface="+mn-ea"/>
                <a:cs typeface="+mn-cs"/>
              </a:rPr>
              <a:t>.</a:t>
            </a:r>
          </a:p>
          <a:p>
            <a:r>
              <a:rPr lang="fr-BE" sz="1200" b="0" i="0" kern="1200" dirty="0">
                <a:solidFill>
                  <a:schemeClr val="tx1"/>
                </a:solidFill>
                <a:effectLst/>
                <a:latin typeface="+mn-lt"/>
                <a:ea typeface="+mn-ea"/>
                <a:cs typeface="+mn-cs"/>
              </a:rPr>
              <a:t>Contrairement à INFOGEST, qui permet de reproduire principalement les étapes de la digestion dans le tractus gastro-intestinal supérieur, le SHIME va me permettre de reproduire les conditions du côlon et surtout d’étudier les effets de mon produit sur le microbiote intestinal.</a:t>
            </a:r>
          </a:p>
          <a:p>
            <a:r>
              <a:rPr lang="fr-BE" sz="1200" b="0" i="0" kern="1200" dirty="0">
                <a:solidFill>
                  <a:schemeClr val="tx1"/>
                </a:solidFill>
                <a:effectLst/>
                <a:latin typeface="+mn-lt"/>
                <a:ea typeface="+mn-ea"/>
                <a:cs typeface="+mn-cs"/>
              </a:rPr>
              <a:t>Concrètement, la fraction non digérée obtenue après INFOGEST va être introduite dans un environnement qui contient un microbiote intestinal humain.</a:t>
            </a:r>
          </a:p>
          <a:p>
            <a:r>
              <a:rPr lang="fr-BE" sz="1200" b="0" i="0" kern="1200" dirty="0">
                <a:solidFill>
                  <a:schemeClr val="tx1"/>
                </a:solidFill>
                <a:effectLst/>
                <a:latin typeface="+mn-lt"/>
                <a:ea typeface="+mn-ea"/>
                <a:cs typeface="+mn-cs"/>
              </a:rPr>
              <a:t>Dans les échantillons de fermentation, je pourrai ensuite suivre l’évolution de ce microbiote au cours du temps, notamment en étudiant l’évolution de populations bactériennes ciblées, mais également son activité métabolique à travers les métabolites produits, comme les acides gras à chaîne courte et les amines biogènes.</a:t>
            </a:r>
          </a:p>
          <a:p>
            <a:endParaRPr lang="fr-BE" sz="1200" b="0" i="0" kern="1200" dirty="0">
              <a:solidFill>
                <a:schemeClr val="tx1"/>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ED57F72B-AAE6-4903-CD2A-6A54939ACDB3}"/>
              </a:ext>
            </a:extLst>
          </p:cNvPr>
          <p:cNvSpPr>
            <a:spLocks noGrp="1"/>
          </p:cNvSpPr>
          <p:nvPr>
            <p:ph type="sldNum" sz="quarter" idx="5"/>
          </p:nvPr>
        </p:nvSpPr>
        <p:spPr/>
        <p:txBody>
          <a:bodyPr/>
          <a:lstStyle/>
          <a:p>
            <a:fld id="{9DC65C8D-C626-7747-9705-2B1476DA6C58}" type="slidenum">
              <a:rPr lang="fr-FR" smtClean="0"/>
              <a:t>24</a:t>
            </a:fld>
            <a:endParaRPr lang="fr-FR"/>
          </a:p>
        </p:txBody>
      </p:sp>
    </p:spTree>
    <p:extLst>
      <p:ext uri="{BB962C8B-B14F-4D97-AF65-F5344CB8AC3E}">
        <p14:creationId xmlns:p14="http://schemas.microsoft.com/office/powerpoint/2010/main" val="2511876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E7ABA-3F6F-9594-D2EF-C0DFA244BDB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1980DBC-E6AD-2CAF-77C2-76196332AE5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4EB148-4F4A-7821-57EA-D1D3F7ADE4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200" b="0" i="0" kern="1200" dirty="0">
                <a:solidFill>
                  <a:schemeClr val="tx1"/>
                </a:solidFill>
                <a:effectLst/>
                <a:latin typeface="+mn-lt"/>
                <a:ea typeface="+mn-ea"/>
                <a:cs typeface="+mn-cs"/>
              </a:rPr>
              <a:t>Pour finir, la troisième étape j’évaluerai la réponse de l’hôte, c’est-à-dire la manière dont les cellules intestinales vont réagir après exposition aux produits issus de la digestion et de la fermentation.</a:t>
            </a:r>
          </a:p>
          <a:p>
            <a:endParaRPr lang="fr-FR" dirty="0"/>
          </a:p>
        </p:txBody>
      </p:sp>
      <p:sp>
        <p:nvSpPr>
          <p:cNvPr id="4" name="Espace réservé du numéro de diapositive 3">
            <a:extLst>
              <a:ext uri="{FF2B5EF4-FFF2-40B4-BE49-F238E27FC236}">
                <a16:creationId xmlns:a16="http://schemas.microsoft.com/office/drawing/2014/main" id="{0D20A2E3-9E4D-E7D3-FA13-8477F28D2F6F}"/>
              </a:ext>
            </a:extLst>
          </p:cNvPr>
          <p:cNvSpPr>
            <a:spLocks noGrp="1"/>
          </p:cNvSpPr>
          <p:nvPr>
            <p:ph type="sldNum" sz="quarter" idx="5"/>
          </p:nvPr>
        </p:nvSpPr>
        <p:spPr/>
        <p:txBody>
          <a:bodyPr/>
          <a:lstStyle/>
          <a:p>
            <a:fld id="{9DC65C8D-C626-7747-9705-2B1476DA6C58}" type="slidenum">
              <a:rPr lang="fr-FR" smtClean="0"/>
              <a:t>25</a:t>
            </a:fld>
            <a:endParaRPr lang="fr-FR"/>
          </a:p>
        </p:txBody>
      </p:sp>
    </p:spTree>
    <p:extLst>
      <p:ext uri="{BB962C8B-B14F-4D97-AF65-F5344CB8AC3E}">
        <p14:creationId xmlns:p14="http://schemas.microsoft.com/office/powerpoint/2010/main" val="20159084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64D02-1DAC-0E62-B336-84594AFACE5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671CFDC-A3B4-E8A1-A0BD-8CDCD58322B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C4C2D18-2C6E-BAEA-57AB-E8C0D0F08CBF}"/>
              </a:ext>
            </a:extLst>
          </p:cNvPr>
          <p:cNvSpPr>
            <a:spLocks noGrp="1"/>
          </p:cNvSpPr>
          <p:nvPr>
            <p:ph type="body" idx="1"/>
          </p:nvPr>
        </p:nvSpPr>
        <p:spPr/>
        <p:txBody>
          <a:bodyPr/>
          <a:lstStyle/>
          <a:p>
            <a:r>
              <a:rPr lang="fr-BE" sz="1200" b="0" i="0" kern="1200" dirty="0">
                <a:solidFill>
                  <a:schemeClr val="tx1"/>
                </a:solidFill>
                <a:effectLst/>
                <a:latin typeface="+mn-lt"/>
                <a:ea typeface="+mn-ea"/>
                <a:cs typeface="+mn-cs"/>
              </a:rPr>
              <a:t>Pour cela, j’utiliserai différents modèles de cellules intestinales humaines.</a:t>
            </a:r>
          </a:p>
          <a:p>
            <a:r>
              <a:rPr lang="fr-BE" sz="1200" b="0" i="0" kern="1200" dirty="0">
                <a:solidFill>
                  <a:schemeClr val="tx1"/>
                </a:solidFill>
                <a:effectLst/>
                <a:latin typeface="+mn-lt"/>
                <a:ea typeface="+mn-ea"/>
                <a:cs typeface="+mn-cs"/>
              </a:rPr>
              <a:t>Tout d’abord, je travaillerai avec des cellules Caco-2 et HT29-MTX cultivées sur des inserts. Ces modèles vont notamment me permettre d’étudier l’intégrité de la barrière intestinale, en mesurant sa perméabilité et l’expression de certains gènes impliqués dans la réponse intestinale.</a:t>
            </a:r>
          </a:p>
          <a:p>
            <a:r>
              <a:rPr lang="fr-BE" sz="1200" b="0" i="0" kern="1200" dirty="0">
                <a:solidFill>
                  <a:schemeClr val="tx1"/>
                </a:solidFill>
                <a:effectLst/>
                <a:latin typeface="+mn-lt"/>
                <a:ea typeface="+mn-ea"/>
                <a:cs typeface="+mn-cs"/>
              </a:rPr>
              <a:t>J’utiliserai également un modèle cellulaire permettant d’étudier l’activation du récepteur AhR, qui est notamment impliqué dans les interactions entre le microbiote et l’hôte.</a:t>
            </a:r>
          </a:p>
          <a:p>
            <a:r>
              <a:rPr lang="fr-BE" sz="1200" b="0" i="0" kern="1200" dirty="0">
                <a:solidFill>
                  <a:schemeClr val="tx1"/>
                </a:solidFill>
                <a:effectLst/>
                <a:latin typeface="+mn-lt"/>
                <a:ea typeface="+mn-ea"/>
                <a:cs typeface="+mn-cs"/>
              </a:rPr>
              <a:t>Enfin, en collaboration avec le laboratoire de gastro-entérologie translationnelle du GIGA, nous utiliserons des organoïdes intestinaux dérivés de cellules souches de patients sains. Ces modèles, qui reproduisent de manière plus complexe l’organisation et certaines fonctions de l’intestin humain, permettront d’avoir une approche plus proche de la situation physiologique.</a:t>
            </a:r>
          </a:p>
          <a:p>
            <a:r>
              <a:rPr lang="fr-BE" sz="1200" b="0" i="0" kern="1200" dirty="0">
                <a:solidFill>
                  <a:schemeClr val="tx1"/>
                </a:solidFill>
                <a:effectLst/>
                <a:latin typeface="+mn-lt"/>
                <a:ea typeface="+mn-ea"/>
                <a:cs typeface="+mn-cs"/>
              </a:rPr>
              <a:t>L’objectif final est donc de comprendre non seulement comment le lactosérum fermenté influence le microbiote, mais également comment cette interaction peut se répercuter sur la muqueuse intestinale.</a:t>
            </a:r>
          </a:p>
          <a:p>
            <a:endParaRPr lang="fr-FR" dirty="0"/>
          </a:p>
        </p:txBody>
      </p:sp>
      <p:sp>
        <p:nvSpPr>
          <p:cNvPr id="4" name="Espace réservé du numéro de diapositive 3">
            <a:extLst>
              <a:ext uri="{FF2B5EF4-FFF2-40B4-BE49-F238E27FC236}">
                <a16:creationId xmlns:a16="http://schemas.microsoft.com/office/drawing/2014/main" id="{B44A5496-034D-61EA-13E9-C2BA6ABED2BA}"/>
              </a:ext>
            </a:extLst>
          </p:cNvPr>
          <p:cNvSpPr>
            <a:spLocks noGrp="1"/>
          </p:cNvSpPr>
          <p:nvPr>
            <p:ph type="sldNum" sz="quarter" idx="5"/>
          </p:nvPr>
        </p:nvSpPr>
        <p:spPr/>
        <p:txBody>
          <a:bodyPr/>
          <a:lstStyle/>
          <a:p>
            <a:fld id="{9DC65C8D-C626-7747-9705-2B1476DA6C58}" type="slidenum">
              <a:rPr lang="fr-FR" smtClean="0"/>
              <a:t>26</a:t>
            </a:fld>
            <a:endParaRPr lang="fr-FR"/>
          </a:p>
        </p:txBody>
      </p:sp>
    </p:spTree>
    <p:extLst>
      <p:ext uri="{BB962C8B-B14F-4D97-AF65-F5344CB8AC3E}">
        <p14:creationId xmlns:p14="http://schemas.microsoft.com/office/powerpoint/2010/main" val="16693623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6F800-178C-38F2-0D9F-F197039E8D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A20D0E8-E8CF-1DE6-F4A1-E8CAF0840DA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CB1B34D-2411-75F3-64F9-AA3DCB6041F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200" b="0" i="0" u="none" strike="noStrike" kern="1200">
                <a:solidFill>
                  <a:schemeClr val="tx1"/>
                </a:solidFill>
                <a:effectLst/>
                <a:latin typeface="+mn-lt"/>
                <a:ea typeface="+mn-ea"/>
                <a:cs typeface="+mn-cs"/>
              </a:rPr>
              <a:t>Tout ceci va me permettre</a:t>
            </a:r>
            <a:r>
              <a:rPr lang="fr-BE" sz="1200" b="0" i="0" u="none" strike="noStrike" kern="1200" dirty="0">
                <a:solidFill>
                  <a:schemeClr val="tx1"/>
                </a:solidFill>
                <a:effectLst/>
                <a:latin typeface="+mn-lt"/>
                <a:ea typeface="+mn-ea"/>
                <a:cs typeface="+mn-cs"/>
              </a:rPr>
              <a:t> de suivre le lactosérum tout au long de son parcours : de sa consommation, à sa digestion, puis à son interaction avec le microbiote, et enfin jusqu'à la réponse de la muqueuse intestinale.</a:t>
            </a:r>
          </a:p>
        </p:txBody>
      </p:sp>
      <p:sp>
        <p:nvSpPr>
          <p:cNvPr id="4" name="Espace réservé du numéro de diapositive 3">
            <a:extLst>
              <a:ext uri="{FF2B5EF4-FFF2-40B4-BE49-F238E27FC236}">
                <a16:creationId xmlns:a16="http://schemas.microsoft.com/office/drawing/2014/main" id="{B8CB78B6-C420-7876-CC97-57FEFCA48F87}"/>
              </a:ext>
            </a:extLst>
          </p:cNvPr>
          <p:cNvSpPr>
            <a:spLocks noGrp="1"/>
          </p:cNvSpPr>
          <p:nvPr>
            <p:ph type="sldNum" sz="quarter" idx="5"/>
          </p:nvPr>
        </p:nvSpPr>
        <p:spPr/>
        <p:txBody>
          <a:bodyPr/>
          <a:lstStyle/>
          <a:p>
            <a:fld id="{9DC65C8D-C626-7747-9705-2B1476DA6C58}" type="slidenum">
              <a:rPr lang="fr-FR" smtClean="0"/>
              <a:t>27</a:t>
            </a:fld>
            <a:endParaRPr lang="fr-FR"/>
          </a:p>
        </p:txBody>
      </p:sp>
    </p:spTree>
    <p:extLst>
      <p:ext uri="{BB962C8B-B14F-4D97-AF65-F5344CB8AC3E}">
        <p14:creationId xmlns:p14="http://schemas.microsoft.com/office/powerpoint/2010/main" val="35156470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998BC-E432-79F6-B85C-D119BA8A4A9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F6B3C27-16F8-3F53-BA75-99F4DFBB653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A438E5F-D29E-1CF9-A12A-4E5175DBB06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BE" sz="1200" b="0" i="0" kern="1200" dirty="0">
              <a:solidFill>
                <a:schemeClr val="tx1"/>
              </a:solidFill>
              <a:effectLst/>
              <a:latin typeface="+mn-lt"/>
              <a:ea typeface="+mn-ea"/>
              <a:cs typeface="+mn-cs"/>
            </a:endParaRPr>
          </a:p>
        </p:txBody>
      </p:sp>
      <p:sp>
        <p:nvSpPr>
          <p:cNvPr id="4" name="Espace réservé du numéro de diapositive 3">
            <a:extLst>
              <a:ext uri="{FF2B5EF4-FFF2-40B4-BE49-F238E27FC236}">
                <a16:creationId xmlns:a16="http://schemas.microsoft.com/office/drawing/2014/main" id="{4ED190D4-0CD9-3394-2527-05878E74641E}"/>
              </a:ext>
            </a:extLst>
          </p:cNvPr>
          <p:cNvSpPr>
            <a:spLocks noGrp="1"/>
          </p:cNvSpPr>
          <p:nvPr>
            <p:ph type="sldNum" sz="quarter" idx="5"/>
          </p:nvPr>
        </p:nvSpPr>
        <p:spPr/>
        <p:txBody>
          <a:bodyPr/>
          <a:lstStyle/>
          <a:p>
            <a:fld id="{9DC65C8D-C626-7747-9705-2B1476DA6C58}" type="slidenum">
              <a:rPr lang="fr-FR" smtClean="0"/>
              <a:t>28</a:t>
            </a:fld>
            <a:endParaRPr lang="fr-FR"/>
          </a:p>
        </p:txBody>
      </p:sp>
    </p:spTree>
    <p:extLst>
      <p:ext uri="{BB962C8B-B14F-4D97-AF65-F5344CB8AC3E}">
        <p14:creationId xmlns:p14="http://schemas.microsoft.com/office/powerpoint/2010/main" val="76512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808A0C-0DE3-D710-B15D-6A53C419FEF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4AC60014-D3D9-9AE7-62FB-C73C07B650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BF2610B8-F433-4F77-AD54-3E5883D9E09F}"/>
              </a:ext>
            </a:extLst>
          </p:cNvPr>
          <p:cNvSpPr>
            <a:spLocks noGrp="1"/>
          </p:cNvSpPr>
          <p:nvPr>
            <p:ph type="dt" sz="half" idx="10"/>
          </p:nvPr>
        </p:nvSpPr>
        <p:spPr/>
        <p:txBody>
          <a:bodyPr/>
          <a:lstStyle/>
          <a:p>
            <a:fld id="{392B86F2-1B9B-45B6-AB9D-B6D4B87C983F}" type="datetimeFigureOut">
              <a:rPr lang="fr-BE" smtClean="0"/>
              <a:t>14-10-26</a:t>
            </a:fld>
            <a:endParaRPr lang="fr-BE"/>
          </a:p>
        </p:txBody>
      </p:sp>
      <p:sp>
        <p:nvSpPr>
          <p:cNvPr id="5" name="Espace réservé du pied de page 4">
            <a:extLst>
              <a:ext uri="{FF2B5EF4-FFF2-40B4-BE49-F238E27FC236}">
                <a16:creationId xmlns:a16="http://schemas.microsoft.com/office/drawing/2014/main" id="{3C706F6C-1359-8503-1025-44E45C3C4D05}"/>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A9D65C1-464B-2F2A-E907-E4E305FB323E}"/>
              </a:ext>
            </a:extLst>
          </p:cNvPr>
          <p:cNvSpPr>
            <a:spLocks noGrp="1"/>
          </p:cNvSpPr>
          <p:nvPr>
            <p:ph type="sldNum" sz="quarter" idx="12"/>
          </p:nvPr>
        </p:nvSpPr>
        <p:spPr/>
        <p:txBody>
          <a:bodyPr/>
          <a:lstStyle/>
          <a:p>
            <a:fld id="{70A98F44-D91E-486A-9B2E-35C0E16C12F0}" type="slidenum">
              <a:rPr lang="fr-BE" smtClean="0"/>
              <a:t>‹N°›</a:t>
            </a:fld>
            <a:endParaRPr lang="fr-BE"/>
          </a:p>
        </p:txBody>
      </p:sp>
    </p:spTree>
    <p:extLst>
      <p:ext uri="{BB962C8B-B14F-4D97-AF65-F5344CB8AC3E}">
        <p14:creationId xmlns:p14="http://schemas.microsoft.com/office/powerpoint/2010/main" val="2163941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A479F1-FE53-F6B2-7FAE-948F15EA5CD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EF5E9BEC-EADA-2330-C693-7113DA36DC8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669E13D9-355D-A2DD-E9BC-FB23A5EF9D26}"/>
              </a:ext>
            </a:extLst>
          </p:cNvPr>
          <p:cNvSpPr>
            <a:spLocks noGrp="1"/>
          </p:cNvSpPr>
          <p:nvPr>
            <p:ph type="dt" sz="half" idx="10"/>
          </p:nvPr>
        </p:nvSpPr>
        <p:spPr/>
        <p:txBody>
          <a:bodyPr/>
          <a:lstStyle/>
          <a:p>
            <a:fld id="{392B86F2-1B9B-45B6-AB9D-B6D4B87C983F}" type="datetimeFigureOut">
              <a:rPr lang="fr-BE" smtClean="0"/>
              <a:t>14-10-26</a:t>
            </a:fld>
            <a:endParaRPr lang="fr-BE"/>
          </a:p>
        </p:txBody>
      </p:sp>
      <p:sp>
        <p:nvSpPr>
          <p:cNvPr id="5" name="Espace réservé du pied de page 4">
            <a:extLst>
              <a:ext uri="{FF2B5EF4-FFF2-40B4-BE49-F238E27FC236}">
                <a16:creationId xmlns:a16="http://schemas.microsoft.com/office/drawing/2014/main" id="{CE8ED606-1A0C-86A5-0BF2-55155D054A7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C33567EE-FFF8-7056-3417-AF3D0F1CDAD3}"/>
              </a:ext>
            </a:extLst>
          </p:cNvPr>
          <p:cNvSpPr>
            <a:spLocks noGrp="1"/>
          </p:cNvSpPr>
          <p:nvPr>
            <p:ph type="sldNum" sz="quarter" idx="12"/>
          </p:nvPr>
        </p:nvSpPr>
        <p:spPr/>
        <p:txBody>
          <a:bodyPr/>
          <a:lstStyle/>
          <a:p>
            <a:fld id="{70A98F44-D91E-486A-9B2E-35C0E16C12F0}" type="slidenum">
              <a:rPr lang="fr-BE" smtClean="0"/>
              <a:t>‹N°›</a:t>
            </a:fld>
            <a:endParaRPr lang="fr-BE"/>
          </a:p>
        </p:txBody>
      </p:sp>
    </p:spTree>
    <p:extLst>
      <p:ext uri="{BB962C8B-B14F-4D97-AF65-F5344CB8AC3E}">
        <p14:creationId xmlns:p14="http://schemas.microsoft.com/office/powerpoint/2010/main" val="2170599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78EF86-CDF5-40B6-794F-0B586239058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B7DF12BA-E8FC-9035-8234-B81D40AE42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49D31D5-94AE-18E2-BD90-C8F6F72B0DAC}"/>
              </a:ext>
            </a:extLst>
          </p:cNvPr>
          <p:cNvSpPr>
            <a:spLocks noGrp="1"/>
          </p:cNvSpPr>
          <p:nvPr>
            <p:ph type="dt" sz="half" idx="10"/>
          </p:nvPr>
        </p:nvSpPr>
        <p:spPr/>
        <p:txBody>
          <a:bodyPr/>
          <a:lstStyle/>
          <a:p>
            <a:fld id="{392B86F2-1B9B-45B6-AB9D-B6D4B87C983F}" type="datetimeFigureOut">
              <a:rPr lang="fr-BE" smtClean="0"/>
              <a:t>14-10-26</a:t>
            </a:fld>
            <a:endParaRPr lang="fr-BE"/>
          </a:p>
        </p:txBody>
      </p:sp>
      <p:sp>
        <p:nvSpPr>
          <p:cNvPr id="5" name="Espace réservé du pied de page 4">
            <a:extLst>
              <a:ext uri="{FF2B5EF4-FFF2-40B4-BE49-F238E27FC236}">
                <a16:creationId xmlns:a16="http://schemas.microsoft.com/office/drawing/2014/main" id="{33333D82-1E2C-9CC7-5719-E81B1F36FD58}"/>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30ED4530-1971-C63F-A4A5-76994FE9EA59}"/>
              </a:ext>
            </a:extLst>
          </p:cNvPr>
          <p:cNvSpPr>
            <a:spLocks noGrp="1"/>
          </p:cNvSpPr>
          <p:nvPr>
            <p:ph type="sldNum" sz="quarter" idx="12"/>
          </p:nvPr>
        </p:nvSpPr>
        <p:spPr/>
        <p:txBody>
          <a:bodyPr/>
          <a:lstStyle/>
          <a:p>
            <a:fld id="{70A98F44-D91E-486A-9B2E-35C0E16C12F0}" type="slidenum">
              <a:rPr lang="fr-BE" smtClean="0"/>
              <a:t>‹N°›</a:t>
            </a:fld>
            <a:endParaRPr lang="fr-BE"/>
          </a:p>
        </p:txBody>
      </p:sp>
    </p:spTree>
    <p:extLst>
      <p:ext uri="{BB962C8B-B14F-4D97-AF65-F5344CB8AC3E}">
        <p14:creationId xmlns:p14="http://schemas.microsoft.com/office/powerpoint/2010/main" val="2568382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FCA01F-5BD1-F91A-0091-5A2E099208C6}"/>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0A729622-43CC-8566-428F-AD8B8F40C01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A341191E-3D1F-60E6-54FC-B4823502FA5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1203D4C2-9123-260E-B149-40BBBFA477BD}"/>
              </a:ext>
            </a:extLst>
          </p:cNvPr>
          <p:cNvSpPr>
            <a:spLocks noGrp="1"/>
          </p:cNvSpPr>
          <p:nvPr>
            <p:ph type="dt" sz="half" idx="10"/>
          </p:nvPr>
        </p:nvSpPr>
        <p:spPr/>
        <p:txBody>
          <a:bodyPr/>
          <a:lstStyle/>
          <a:p>
            <a:fld id="{392B86F2-1B9B-45B6-AB9D-B6D4B87C983F}" type="datetimeFigureOut">
              <a:rPr lang="fr-BE" smtClean="0"/>
              <a:t>14-10-26</a:t>
            </a:fld>
            <a:endParaRPr lang="fr-BE"/>
          </a:p>
        </p:txBody>
      </p:sp>
      <p:sp>
        <p:nvSpPr>
          <p:cNvPr id="6" name="Espace réservé du pied de page 5">
            <a:extLst>
              <a:ext uri="{FF2B5EF4-FFF2-40B4-BE49-F238E27FC236}">
                <a16:creationId xmlns:a16="http://schemas.microsoft.com/office/drawing/2014/main" id="{3D57E3BD-3978-496D-C4D2-4639B35E23B8}"/>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FA2E5ED9-F436-E2CA-D998-F04A6989A93A}"/>
              </a:ext>
            </a:extLst>
          </p:cNvPr>
          <p:cNvSpPr>
            <a:spLocks noGrp="1"/>
          </p:cNvSpPr>
          <p:nvPr>
            <p:ph type="sldNum" sz="quarter" idx="12"/>
          </p:nvPr>
        </p:nvSpPr>
        <p:spPr/>
        <p:txBody>
          <a:bodyPr/>
          <a:lstStyle/>
          <a:p>
            <a:fld id="{70A98F44-D91E-486A-9B2E-35C0E16C12F0}" type="slidenum">
              <a:rPr lang="fr-BE" smtClean="0"/>
              <a:t>‹N°›</a:t>
            </a:fld>
            <a:endParaRPr lang="fr-BE"/>
          </a:p>
        </p:txBody>
      </p:sp>
    </p:spTree>
    <p:extLst>
      <p:ext uri="{BB962C8B-B14F-4D97-AF65-F5344CB8AC3E}">
        <p14:creationId xmlns:p14="http://schemas.microsoft.com/office/powerpoint/2010/main" val="2588331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71F8CF-AEE2-4F76-38FD-58A2AC170427}"/>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3A8A6CE4-824B-D186-72FD-8BB946BF21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5646E05-5683-8A56-0F81-C1FC721D3818}"/>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FB3776DB-5FE8-B754-3CDD-EB1CDFDED4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2A345FD-1A1A-47A8-2E8C-315403C2243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A086F262-BCDD-D98E-C632-2EADD8C6A505}"/>
              </a:ext>
            </a:extLst>
          </p:cNvPr>
          <p:cNvSpPr>
            <a:spLocks noGrp="1"/>
          </p:cNvSpPr>
          <p:nvPr>
            <p:ph type="dt" sz="half" idx="10"/>
          </p:nvPr>
        </p:nvSpPr>
        <p:spPr/>
        <p:txBody>
          <a:bodyPr/>
          <a:lstStyle/>
          <a:p>
            <a:fld id="{392B86F2-1B9B-45B6-AB9D-B6D4B87C983F}" type="datetimeFigureOut">
              <a:rPr lang="fr-BE" smtClean="0"/>
              <a:t>14-10-26</a:t>
            </a:fld>
            <a:endParaRPr lang="fr-BE"/>
          </a:p>
        </p:txBody>
      </p:sp>
      <p:sp>
        <p:nvSpPr>
          <p:cNvPr id="8" name="Espace réservé du pied de page 7">
            <a:extLst>
              <a:ext uri="{FF2B5EF4-FFF2-40B4-BE49-F238E27FC236}">
                <a16:creationId xmlns:a16="http://schemas.microsoft.com/office/drawing/2014/main" id="{920525B1-B348-2A43-7F25-0341084C2165}"/>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9AFD65E0-567E-C0A8-16D0-75EF3CC6053F}"/>
              </a:ext>
            </a:extLst>
          </p:cNvPr>
          <p:cNvSpPr>
            <a:spLocks noGrp="1"/>
          </p:cNvSpPr>
          <p:nvPr>
            <p:ph type="sldNum" sz="quarter" idx="12"/>
          </p:nvPr>
        </p:nvSpPr>
        <p:spPr/>
        <p:txBody>
          <a:bodyPr/>
          <a:lstStyle/>
          <a:p>
            <a:fld id="{70A98F44-D91E-486A-9B2E-35C0E16C12F0}" type="slidenum">
              <a:rPr lang="fr-BE" smtClean="0"/>
              <a:t>‹N°›</a:t>
            </a:fld>
            <a:endParaRPr lang="fr-BE"/>
          </a:p>
        </p:txBody>
      </p:sp>
    </p:spTree>
    <p:extLst>
      <p:ext uri="{BB962C8B-B14F-4D97-AF65-F5344CB8AC3E}">
        <p14:creationId xmlns:p14="http://schemas.microsoft.com/office/powerpoint/2010/main" val="2616201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E6C8E5-5633-436A-DD3E-52C59E45D41F}"/>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34533019-3025-87FE-351D-42D9D5783C2D}"/>
              </a:ext>
            </a:extLst>
          </p:cNvPr>
          <p:cNvSpPr>
            <a:spLocks noGrp="1"/>
          </p:cNvSpPr>
          <p:nvPr>
            <p:ph type="dt" sz="half" idx="10"/>
          </p:nvPr>
        </p:nvSpPr>
        <p:spPr/>
        <p:txBody>
          <a:bodyPr/>
          <a:lstStyle/>
          <a:p>
            <a:fld id="{392B86F2-1B9B-45B6-AB9D-B6D4B87C983F}" type="datetimeFigureOut">
              <a:rPr lang="fr-BE" smtClean="0"/>
              <a:t>14-10-26</a:t>
            </a:fld>
            <a:endParaRPr lang="fr-BE"/>
          </a:p>
        </p:txBody>
      </p:sp>
      <p:sp>
        <p:nvSpPr>
          <p:cNvPr id="4" name="Espace réservé du pied de page 3">
            <a:extLst>
              <a:ext uri="{FF2B5EF4-FFF2-40B4-BE49-F238E27FC236}">
                <a16:creationId xmlns:a16="http://schemas.microsoft.com/office/drawing/2014/main" id="{B1E1D0E3-9085-2837-CE3C-1BADDA8DDA93}"/>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E737730A-5B43-45F7-D6BD-BE02456C4893}"/>
              </a:ext>
            </a:extLst>
          </p:cNvPr>
          <p:cNvSpPr>
            <a:spLocks noGrp="1"/>
          </p:cNvSpPr>
          <p:nvPr>
            <p:ph type="sldNum" sz="quarter" idx="12"/>
          </p:nvPr>
        </p:nvSpPr>
        <p:spPr/>
        <p:txBody>
          <a:bodyPr/>
          <a:lstStyle/>
          <a:p>
            <a:fld id="{70A98F44-D91E-486A-9B2E-35C0E16C12F0}" type="slidenum">
              <a:rPr lang="fr-BE" smtClean="0"/>
              <a:t>‹N°›</a:t>
            </a:fld>
            <a:endParaRPr lang="fr-BE"/>
          </a:p>
        </p:txBody>
      </p:sp>
    </p:spTree>
    <p:extLst>
      <p:ext uri="{BB962C8B-B14F-4D97-AF65-F5344CB8AC3E}">
        <p14:creationId xmlns:p14="http://schemas.microsoft.com/office/powerpoint/2010/main" val="2887096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A07BB0D-2B69-62B9-E148-589E197F9DC2}"/>
              </a:ext>
            </a:extLst>
          </p:cNvPr>
          <p:cNvSpPr>
            <a:spLocks noGrp="1"/>
          </p:cNvSpPr>
          <p:nvPr>
            <p:ph type="dt" sz="half" idx="10"/>
          </p:nvPr>
        </p:nvSpPr>
        <p:spPr/>
        <p:txBody>
          <a:bodyPr/>
          <a:lstStyle/>
          <a:p>
            <a:fld id="{392B86F2-1B9B-45B6-AB9D-B6D4B87C983F}" type="datetimeFigureOut">
              <a:rPr lang="fr-BE" smtClean="0"/>
              <a:t>14-10-26</a:t>
            </a:fld>
            <a:endParaRPr lang="fr-BE"/>
          </a:p>
        </p:txBody>
      </p:sp>
      <p:sp>
        <p:nvSpPr>
          <p:cNvPr id="3" name="Espace réservé du pied de page 2">
            <a:extLst>
              <a:ext uri="{FF2B5EF4-FFF2-40B4-BE49-F238E27FC236}">
                <a16:creationId xmlns:a16="http://schemas.microsoft.com/office/drawing/2014/main" id="{514D0746-713B-923E-DB7C-7B3C7D413A93}"/>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8BE3C18E-3379-7820-494C-E94CCB79A68E}"/>
              </a:ext>
            </a:extLst>
          </p:cNvPr>
          <p:cNvSpPr>
            <a:spLocks noGrp="1"/>
          </p:cNvSpPr>
          <p:nvPr>
            <p:ph type="sldNum" sz="quarter" idx="12"/>
          </p:nvPr>
        </p:nvSpPr>
        <p:spPr/>
        <p:txBody>
          <a:bodyPr/>
          <a:lstStyle/>
          <a:p>
            <a:fld id="{70A98F44-D91E-486A-9B2E-35C0E16C12F0}" type="slidenum">
              <a:rPr lang="fr-BE" smtClean="0"/>
              <a:t>‹N°›</a:t>
            </a:fld>
            <a:endParaRPr lang="fr-BE"/>
          </a:p>
        </p:txBody>
      </p:sp>
    </p:spTree>
    <p:extLst>
      <p:ext uri="{BB962C8B-B14F-4D97-AF65-F5344CB8AC3E}">
        <p14:creationId xmlns:p14="http://schemas.microsoft.com/office/powerpoint/2010/main" val="2045746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02B3A3-2CB3-C04A-AFE7-09A359207EF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C32112A4-2B0A-F06E-C793-2A86EDB5C3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0A5F8444-B275-F899-1FDC-A791AF4386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B520C3F-618B-CAA4-B77B-C51A7E6D6A6E}"/>
              </a:ext>
            </a:extLst>
          </p:cNvPr>
          <p:cNvSpPr>
            <a:spLocks noGrp="1"/>
          </p:cNvSpPr>
          <p:nvPr>
            <p:ph type="dt" sz="half" idx="10"/>
          </p:nvPr>
        </p:nvSpPr>
        <p:spPr/>
        <p:txBody>
          <a:bodyPr/>
          <a:lstStyle/>
          <a:p>
            <a:fld id="{392B86F2-1B9B-45B6-AB9D-B6D4B87C983F}" type="datetimeFigureOut">
              <a:rPr lang="fr-BE" smtClean="0"/>
              <a:t>14-10-26</a:t>
            </a:fld>
            <a:endParaRPr lang="fr-BE"/>
          </a:p>
        </p:txBody>
      </p:sp>
      <p:sp>
        <p:nvSpPr>
          <p:cNvPr id="6" name="Espace réservé du pied de page 5">
            <a:extLst>
              <a:ext uri="{FF2B5EF4-FFF2-40B4-BE49-F238E27FC236}">
                <a16:creationId xmlns:a16="http://schemas.microsoft.com/office/drawing/2014/main" id="{0A6449D3-29FF-A8A1-A6AD-CC736EA7B213}"/>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8FDEB53A-4900-7A10-54C2-6019875AC5BB}"/>
              </a:ext>
            </a:extLst>
          </p:cNvPr>
          <p:cNvSpPr>
            <a:spLocks noGrp="1"/>
          </p:cNvSpPr>
          <p:nvPr>
            <p:ph type="sldNum" sz="quarter" idx="12"/>
          </p:nvPr>
        </p:nvSpPr>
        <p:spPr/>
        <p:txBody>
          <a:bodyPr/>
          <a:lstStyle/>
          <a:p>
            <a:fld id="{70A98F44-D91E-486A-9B2E-35C0E16C12F0}" type="slidenum">
              <a:rPr lang="fr-BE" smtClean="0"/>
              <a:t>‹N°›</a:t>
            </a:fld>
            <a:endParaRPr lang="fr-BE"/>
          </a:p>
        </p:txBody>
      </p:sp>
    </p:spTree>
    <p:extLst>
      <p:ext uri="{BB962C8B-B14F-4D97-AF65-F5344CB8AC3E}">
        <p14:creationId xmlns:p14="http://schemas.microsoft.com/office/powerpoint/2010/main" val="185583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79B6F6-0993-80CC-4125-1B019933EDF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B50A0A6E-DB91-65E3-1482-14A947C728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BE"/>
          </a:p>
        </p:txBody>
      </p:sp>
      <p:sp>
        <p:nvSpPr>
          <p:cNvPr id="4" name="Espace réservé du texte 3">
            <a:extLst>
              <a:ext uri="{FF2B5EF4-FFF2-40B4-BE49-F238E27FC236}">
                <a16:creationId xmlns:a16="http://schemas.microsoft.com/office/drawing/2014/main" id="{09F5C72A-65AC-6C28-7582-95D3A42337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DA65E7B-A170-CE74-3D8E-0DF08FD066C1}"/>
              </a:ext>
            </a:extLst>
          </p:cNvPr>
          <p:cNvSpPr>
            <a:spLocks noGrp="1"/>
          </p:cNvSpPr>
          <p:nvPr>
            <p:ph type="dt" sz="half" idx="10"/>
          </p:nvPr>
        </p:nvSpPr>
        <p:spPr/>
        <p:txBody>
          <a:bodyPr/>
          <a:lstStyle/>
          <a:p>
            <a:fld id="{392B86F2-1B9B-45B6-AB9D-B6D4B87C983F}" type="datetimeFigureOut">
              <a:rPr lang="fr-BE" smtClean="0"/>
              <a:t>14-10-26</a:t>
            </a:fld>
            <a:endParaRPr lang="fr-BE"/>
          </a:p>
        </p:txBody>
      </p:sp>
      <p:sp>
        <p:nvSpPr>
          <p:cNvPr id="6" name="Espace réservé du pied de page 5">
            <a:extLst>
              <a:ext uri="{FF2B5EF4-FFF2-40B4-BE49-F238E27FC236}">
                <a16:creationId xmlns:a16="http://schemas.microsoft.com/office/drawing/2014/main" id="{7A0D13F9-A266-D2FB-6CB1-87C80FCF4B3B}"/>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ABF3B6B-82B8-AFA0-0055-2AC6597AD20F}"/>
              </a:ext>
            </a:extLst>
          </p:cNvPr>
          <p:cNvSpPr>
            <a:spLocks noGrp="1"/>
          </p:cNvSpPr>
          <p:nvPr>
            <p:ph type="sldNum" sz="quarter" idx="12"/>
          </p:nvPr>
        </p:nvSpPr>
        <p:spPr/>
        <p:txBody>
          <a:bodyPr/>
          <a:lstStyle/>
          <a:p>
            <a:fld id="{70A98F44-D91E-486A-9B2E-35C0E16C12F0}" type="slidenum">
              <a:rPr lang="fr-BE" smtClean="0"/>
              <a:t>‹N°›</a:t>
            </a:fld>
            <a:endParaRPr lang="fr-BE"/>
          </a:p>
        </p:txBody>
      </p:sp>
    </p:spTree>
    <p:extLst>
      <p:ext uri="{BB962C8B-B14F-4D97-AF65-F5344CB8AC3E}">
        <p14:creationId xmlns:p14="http://schemas.microsoft.com/office/powerpoint/2010/main" val="1406716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776207-D8B0-DDE5-B9C0-F0115126AD9F}"/>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ADA0D870-4AAE-61D8-07D9-0686E66B7E7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F1D55880-86E2-04B2-57CD-FA4E395FDC45}"/>
              </a:ext>
            </a:extLst>
          </p:cNvPr>
          <p:cNvSpPr>
            <a:spLocks noGrp="1"/>
          </p:cNvSpPr>
          <p:nvPr>
            <p:ph type="dt" sz="half" idx="10"/>
          </p:nvPr>
        </p:nvSpPr>
        <p:spPr/>
        <p:txBody>
          <a:bodyPr/>
          <a:lstStyle/>
          <a:p>
            <a:fld id="{392B86F2-1B9B-45B6-AB9D-B6D4B87C983F}" type="datetimeFigureOut">
              <a:rPr lang="fr-BE" smtClean="0"/>
              <a:t>14-10-26</a:t>
            </a:fld>
            <a:endParaRPr lang="fr-BE"/>
          </a:p>
        </p:txBody>
      </p:sp>
      <p:sp>
        <p:nvSpPr>
          <p:cNvPr id="5" name="Espace réservé du pied de page 4">
            <a:extLst>
              <a:ext uri="{FF2B5EF4-FFF2-40B4-BE49-F238E27FC236}">
                <a16:creationId xmlns:a16="http://schemas.microsoft.com/office/drawing/2014/main" id="{BFA8178C-BB56-DB0F-A161-4FC1A1199047}"/>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539672B9-C497-D439-DBC8-4008ABBA572F}"/>
              </a:ext>
            </a:extLst>
          </p:cNvPr>
          <p:cNvSpPr>
            <a:spLocks noGrp="1"/>
          </p:cNvSpPr>
          <p:nvPr>
            <p:ph type="sldNum" sz="quarter" idx="12"/>
          </p:nvPr>
        </p:nvSpPr>
        <p:spPr/>
        <p:txBody>
          <a:bodyPr/>
          <a:lstStyle/>
          <a:p>
            <a:fld id="{70A98F44-D91E-486A-9B2E-35C0E16C12F0}" type="slidenum">
              <a:rPr lang="fr-BE" smtClean="0"/>
              <a:t>‹N°›</a:t>
            </a:fld>
            <a:endParaRPr lang="fr-BE"/>
          </a:p>
        </p:txBody>
      </p:sp>
    </p:spTree>
    <p:extLst>
      <p:ext uri="{BB962C8B-B14F-4D97-AF65-F5344CB8AC3E}">
        <p14:creationId xmlns:p14="http://schemas.microsoft.com/office/powerpoint/2010/main" val="924288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BB84F34-8F72-5756-9E84-AABD9FBD6A4F}"/>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2C418A1-B047-6C4E-E3AB-ECF1FB613AE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43FC9B3-6D11-88BF-2900-4E4F42BD5B01}"/>
              </a:ext>
            </a:extLst>
          </p:cNvPr>
          <p:cNvSpPr>
            <a:spLocks noGrp="1"/>
          </p:cNvSpPr>
          <p:nvPr>
            <p:ph type="dt" sz="half" idx="10"/>
          </p:nvPr>
        </p:nvSpPr>
        <p:spPr/>
        <p:txBody>
          <a:bodyPr/>
          <a:lstStyle/>
          <a:p>
            <a:fld id="{392B86F2-1B9B-45B6-AB9D-B6D4B87C983F}" type="datetimeFigureOut">
              <a:rPr lang="fr-BE" smtClean="0"/>
              <a:t>14-10-26</a:t>
            </a:fld>
            <a:endParaRPr lang="fr-BE"/>
          </a:p>
        </p:txBody>
      </p:sp>
      <p:sp>
        <p:nvSpPr>
          <p:cNvPr id="5" name="Espace réservé du pied de page 4">
            <a:extLst>
              <a:ext uri="{FF2B5EF4-FFF2-40B4-BE49-F238E27FC236}">
                <a16:creationId xmlns:a16="http://schemas.microsoft.com/office/drawing/2014/main" id="{ACC25178-20CC-5E6E-8AD2-B41C564E7568}"/>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F725855-C033-8392-FE3E-8D521F84C276}"/>
              </a:ext>
            </a:extLst>
          </p:cNvPr>
          <p:cNvSpPr>
            <a:spLocks noGrp="1"/>
          </p:cNvSpPr>
          <p:nvPr>
            <p:ph type="sldNum" sz="quarter" idx="12"/>
          </p:nvPr>
        </p:nvSpPr>
        <p:spPr/>
        <p:txBody>
          <a:bodyPr/>
          <a:lstStyle/>
          <a:p>
            <a:fld id="{70A98F44-D91E-486A-9B2E-35C0E16C12F0}" type="slidenum">
              <a:rPr lang="fr-BE" smtClean="0"/>
              <a:t>‹N°›</a:t>
            </a:fld>
            <a:endParaRPr lang="fr-BE"/>
          </a:p>
        </p:txBody>
      </p:sp>
    </p:spTree>
    <p:extLst>
      <p:ext uri="{BB962C8B-B14F-4D97-AF65-F5344CB8AC3E}">
        <p14:creationId xmlns:p14="http://schemas.microsoft.com/office/powerpoint/2010/main" val="428476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C3B8F9A-375C-10A2-FF84-B13BA78FB6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DE633079-CC0C-1ACF-7516-3281A38C0A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4F65CD83-E068-60F0-5B62-B5B1D132D9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2B86F2-1B9B-45B6-AB9D-B6D4B87C983F}" type="datetimeFigureOut">
              <a:rPr lang="fr-BE" smtClean="0"/>
              <a:t>14-10-26</a:t>
            </a:fld>
            <a:endParaRPr lang="fr-BE"/>
          </a:p>
        </p:txBody>
      </p:sp>
      <p:sp>
        <p:nvSpPr>
          <p:cNvPr id="5" name="Espace réservé du pied de page 4">
            <a:extLst>
              <a:ext uri="{FF2B5EF4-FFF2-40B4-BE49-F238E27FC236}">
                <a16:creationId xmlns:a16="http://schemas.microsoft.com/office/drawing/2014/main" id="{8DB49B36-4E14-206B-60FF-ACD8A03A2C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E2E77420-9FD1-EC09-72BF-B3F59CC5CF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A98F44-D91E-486A-9B2E-35C0E16C12F0}" type="slidenum">
              <a:rPr lang="fr-BE" smtClean="0"/>
              <a:t>‹N°›</a:t>
            </a:fld>
            <a:endParaRPr lang="fr-BE"/>
          </a:p>
        </p:txBody>
      </p:sp>
    </p:spTree>
    <p:extLst>
      <p:ext uri="{BB962C8B-B14F-4D97-AF65-F5344CB8AC3E}">
        <p14:creationId xmlns:p14="http://schemas.microsoft.com/office/powerpoint/2010/main" val="290056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2.png"/><Relationship Id="rId21" Type="http://schemas.openxmlformats.org/officeDocument/2006/relationships/image" Target="../media/image31.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7.xml"/><Relationship Id="rId16" Type="http://schemas.openxmlformats.org/officeDocument/2006/relationships/image" Target="../media/image26.png"/><Relationship Id="rId20"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24" Type="http://schemas.openxmlformats.org/officeDocument/2006/relationships/image" Target="../media/image33.png"/><Relationship Id="rId5" Type="http://schemas.openxmlformats.org/officeDocument/2006/relationships/image" Target="../media/image15.png"/><Relationship Id="rId15" Type="http://schemas.openxmlformats.org/officeDocument/2006/relationships/image" Target="../media/image25.png"/><Relationship Id="rId23" Type="http://schemas.openxmlformats.org/officeDocument/2006/relationships/image" Target="../media/image4.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 Id="rId22"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18" Type="http://schemas.openxmlformats.org/officeDocument/2006/relationships/image" Target="../media/image28.png"/><Relationship Id="rId3" Type="http://schemas.openxmlformats.org/officeDocument/2006/relationships/image" Target="../media/image2.png"/><Relationship Id="rId21" Type="http://schemas.openxmlformats.org/officeDocument/2006/relationships/image" Target="../media/image31.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8.xml"/><Relationship Id="rId16" Type="http://schemas.openxmlformats.org/officeDocument/2006/relationships/image" Target="../media/image26.png"/><Relationship Id="rId20"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23" Type="http://schemas.openxmlformats.org/officeDocument/2006/relationships/image" Target="../media/image4.png"/><Relationship Id="rId10" Type="http://schemas.openxmlformats.org/officeDocument/2006/relationships/image" Target="../media/image20.png"/><Relationship Id="rId19" Type="http://schemas.openxmlformats.org/officeDocument/2006/relationships/image" Target="../media/image29.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 Id="rId22"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png"/><Relationship Id="rId7"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4.png"/><Relationship Id="rId9" Type="http://schemas.openxmlformats.org/officeDocument/2006/relationships/image" Target="../media/image39.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44.jpg"/><Relationship Id="rId3" Type="http://schemas.openxmlformats.org/officeDocument/2006/relationships/image" Target="../media/image2.png"/><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png"/><Relationship Id="rId7"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7.svg"/><Relationship Id="rId4" Type="http://schemas.openxmlformats.org/officeDocument/2006/relationships/image" Target="../media/image2.png"/><Relationship Id="rId9" Type="http://schemas.openxmlformats.org/officeDocument/2006/relationships/image" Target="../media/image46.svg"/></Relationships>
</file>

<file path=ppt/slides/_rels/slide21.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png"/><Relationship Id="rId7"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7.svg"/><Relationship Id="rId4" Type="http://schemas.openxmlformats.org/officeDocument/2006/relationships/image" Target="../media/image2.png"/><Relationship Id="rId9" Type="http://schemas.openxmlformats.org/officeDocument/2006/relationships/image" Target="../media/image46.svg"/></Relationships>
</file>

<file path=ppt/slides/_rels/slide22.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8.png"/><Relationship Id="rId7"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9.svg"/><Relationship Id="rId5" Type="http://schemas.openxmlformats.org/officeDocument/2006/relationships/image" Target="../media/image2.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png"/><Relationship Id="rId7"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7.svg"/><Relationship Id="rId4" Type="http://schemas.openxmlformats.org/officeDocument/2006/relationships/image" Target="../media/image2.png"/><Relationship Id="rId9" Type="http://schemas.openxmlformats.org/officeDocument/2006/relationships/image" Target="../media/image46.svg"/></Relationships>
</file>

<file path=ppt/slides/_rels/slide24.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2.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png"/><Relationship Id="rId7"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47.svg"/><Relationship Id="rId4" Type="http://schemas.openxmlformats.org/officeDocument/2006/relationships/image" Target="../media/image2.png"/><Relationship Id="rId9" Type="http://schemas.openxmlformats.org/officeDocument/2006/relationships/image" Target="../media/image46.svg"/></Relationships>
</file>

<file path=ppt/slides/_rels/slide26.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4.png"/><Relationship Id="rId7"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svg"/><Relationship Id="rId10" Type="http://schemas.openxmlformats.org/officeDocument/2006/relationships/image" Target="../media/image59.png"/><Relationship Id="rId4" Type="http://schemas.openxmlformats.org/officeDocument/2006/relationships/image" Target="../media/image2.png"/><Relationship Id="rId9" Type="http://schemas.openxmlformats.org/officeDocument/2006/relationships/image" Target="../media/image58.png"/></Relationships>
</file>

<file path=ppt/slides/_rels/slide27.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4.png"/><Relationship Id="rId7"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10" Type="http://schemas.openxmlformats.org/officeDocument/2006/relationships/image" Target="../media/image62.svg"/><Relationship Id="rId4" Type="http://schemas.openxmlformats.org/officeDocument/2006/relationships/image" Target="../media/image2.png"/><Relationship Id="rId9" Type="http://schemas.openxmlformats.org/officeDocument/2006/relationships/image" Target="../media/image61.sv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63.sv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013944-BB83-8B3D-5E20-73D31D012A00}"/>
              </a:ext>
            </a:extLst>
          </p:cNvPr>
          <p:cNvSpPr>
            <a:spLocks noGrp="1"/>
          </p:cNvSpPr>
          <p:nvPr>
            <p:ph type="ctrTitle"/>
          </p:nvPr>
        </p:nvSpPr>
        <p:spPr>
          <a:xfrm>
            <a:off x="243627" y="4662528"/>
            <a:ext cx="11704746" cy="968241"/>
          </a:xfrm>
        </p:spPr>
        <p:txBody>
          <a:bodyPr/>
          <a:lstStyle/>
          <a:p>
            <a:r>
              <a:rPr lang="fr-FR" b="1">
                <a:solidFill>
                  <a:srgbClr val="98C647"/>
                </a:solidFill>
              </a:rPr>
              <a:t>ALAFERM</a:t>
            </a:r>
            <a:endParaRPr lang="fr-BE" b="1">
              <a:solidFill>
                <a:srgbClr val="98C647"/>
              </a:solidFill>
            </a:endParaRPr>
          </a:p>
        </p:txBody>
      </p:sp>
      <p:sp>
        <p:nvSpPr>
          <p:cNvPr id="6" name="ZoneTexte 5">
            <a:extLst>
              <a:ext uri="{FF2B5EF4-FFF2-40B4-BE49-F238E27FC236}">
                <a16:creationId xmlns:a16="http://schemas.microsoft.com/office/drawing/2014/main" id="{49B41F60-77E0-2B8F-54BB-1DDC681612DB}"/>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7" name="Image 6">
            <a:extLst>
              <a:ext uri="{FF2B5EF4-FFF2-40B4-BE49-F238E27FC236}">
                <a16:creationId xmlns:a16="http://schemas.microsoft.com/office/drawing/2014/main" id="{70763C8B-310B-55A3-6F75-C9F9E9D9D2F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43627" y="5912421"/>
            <a:ext cx="11704746" cy="846066"/>
          </a:xfrm>
          <a:prstGeom prst="rect">
            <a:avLst/>
          </a:prstGeom>
        </p:spPr>
      </p:pic>
      <p:pic>
        <p:nvPicPr>
          <p:cNvPr id="9" name="Image 8">
            <a:extLst>
              <a:ext uri="{FF2B5EF4-FFF2-40B4-BE49-F238E27FC236}">
                <a16:creationId xmlns:a16="http://schemas.microsoft.com/office/drawing/2014/main" id="{EAE9449F-B2D9-B68C-CFFD-E71273E43D32}"/>
              </a:ext>
            </a:extLst>
          </p:cNvPr>
          <p:cNvPicPr>
            <a:picLocks noGrp="1" noRot="1" noMove="1" noResize="1" noEditPoints="1" noAdjustHandles="1" noChangeArrowheads="1" noChangeShapeType="1" noCrop="1"/>
          </p:cNvPicPr>
          <p:nvPr/>
        </p:nvPicPr>
        <p:blipFill>
          <a:blip r:embed="rId4" cstate="print"/>
          <a:stretch>
            <a:fillRect/>
          </a:stretch>
        </p:blipFill>
        <p:spPr>
          <a:xfrm>
            <a:off x="140086" y="-100541"/>
            <a:ext cx="4068571" cy="2007143"/>
          </a:xfrm>
          <a:prstGeom prst="rect">
            <a:avLst/>
          </a:prstGeom>
        </p:spPr>
      </p:pic>
      <p:pic>
        <p:nvPicPr>
          <p:cNvPr id="5" name="Image 4">
            <a:extLst>
              <a:ext uri="{FF2B5EF4-FFF2-40B4-BE49-F238E27FC236}">
                <a16:creationId xmlns:a16="http://schemas.microsoft.com/office/drawing/2014/main" id="{F73AFA7F-96FC-7F4B-7E24-6BCC82BF60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8802" y="-2550907"/>
            <a:ext cx="8568834" cy="8568834"/>
          </a:xfrm>
          <a:prstGeom prst="rect">
            <a:avLst/>
          </a:prstGeom>
        </p:spPr>
      </p:pic>
    </p:spTree>
    <p:extLst>
      <p:ext uri="{BB962C8B-B14F-4D97-AF65-F5344CB8AC3E}">
        <p14:creationId xmlns:p14="http://schemas.microsoft.com/office/powerpoint/2010/main" val="30247537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22305-2741-C1C9-0272-F45007C4DFF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5AA1FBD-EA7D-7D50-C5AC-E4071359847D}"/>
              </a:ext>
            </a:extLst>
          </p:cNvPr>
          <p:cNvSpPr>
            <a:spLocks noGrp="1"/>
          </p:cNvSpPr>
          <p:nvPr>
            <p:ph type="title"/>
          </p:nvPr>
        </p:nvSpPr>
        <p:spPr>
          <a:xfrm>
            <a:off x="836682" y="1715633"/>
            <a:ext cx="10515600" cy="910856"/>
          </a:xfrm>
        </p:spPr>
        <p:txBody>
          <a:bodyPr/>
          <a:lstStyle/>
          <a:p>
            <a:r>
              <a:rPr lang="fr-FR" b="1" u="sng" dirty="0"/>
              <a:t>Objectif</a:t>
            </a:r>
            <a:endParaRPr lang="fr-BE" b="1" u="sng" dirty="0"/>
          </a:p>
        </p:txBody>
      </p:sp>
      <p:pic>
        <p:nvPicPr>
          <p:cNvPr id="5" name="Image 4">
            <a:extLst>
              <a:ext uri="{FF2B5EF4-FFF2-40B4-BE49-F238E27FC236}">
                <a16:creationId xmlns:a16="http://schemas.microsoft.com/office/drawing/2014/main" id="{46E5F74A-D83F-3025-B3A9-F3C967E61F01}"/>
              </a:ext>
            </a:extLst>
          </p:cNvPr>
          <p:cNvPicPr>
            <a:picLocks noGrp="1" noRot="1" noMove="1" noResize="1" noEditPoints="1" noAdjustHandles="1" noChangeArrowheads="1" noChangeShapeType="1" noCrop="1"/>
          </p:cNvPicPr>
          <p:nvPr/>
        </p:nvPicPr>
        <p:blipFill>
          <a:blip r:embed="rId3"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A0600A39-DA4B-701C-61EC-AD1516E04234}"/>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10" name="Image 9">
            <a:extLst>
              <a:ext uri="{FF2B5EF4-FFF2-40B4-BE49-F238E27FC236}">
                <a16:creationId xmlns:a16="http://schemas.microsoft.com/office/drawing/2014/main" id="{A6C1E5D8-623A-1272-301D-B09F0FEDCC4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9320" y="6113992"/>
            <a:ext cx="11640459" cy="630805"/>
          </a:xfrm>
          <a:prstGeom prst="rect">
            <a:avLst/>
          </a:prstGeom>
          <a:noFill/>
          <a:ln>
            <a:noFill/>
          </a:ln>
        </p:spPr>
      </p:pic>
      <p:sp>
        <p:nvSpPr>
          <p:cNvPr id="3" name="Espace réservé du contenu 2">
            <a:extLst>
              <a:ext uri="{FF2B5EF4-FFF2-40B4-BE49-F238E27FC236}">
                <a16:creationId xmlns:a16="http://schemas.microsoft.com/office/drawing/2014/main" id="{7E1F2BC4-6231-35D3-24A1-E12C9C832177}"/>
              </a:ext>
            </a:extLst>
          </p:cNvPr>
          <p:cNvSpPr>
            <a:spLocks noGrp="1"/>
          </p:cNvSpPr>
          <p:nvPr>
            <p:ph idx="1"/>
          </p:nvPr>
        </p:nvSpPr>
        <p:spPr>
          <a:xfrm>
            <a:off x="838200" y="2710927"/>
            <a:ext cx="6974840" cy="2893807"/>
          </a:xfrm>
        </p:spPr>
        <p:txBody>
          <a:bodyPr>
            <a:normAutofit/>
          </a:bodyPr>
          <a:lstStyle/>
          <a:p>
            <a:r>
              <a:rPr lang="fr-FR" b="1" dirty="0"/>
              <a:t>Valoriser le lactosérum (LS)</a:t>
            </a:r>
          </a:p>
          <a:p>
            <a:pPr marL="0" indent="0">
              <a:buNone/>
            </a:pPr>
            <a:r>
              <a:rPr lang="fr-FR" sz="2400" dirty="0">
                <a:sym typeface="Wingdings" panose="05000000000000000000" pitchFamily="2" charset="2"/>
              </a:rPr>
              <a:t>Qu’est ce que le lactosérum ?</a:t>
            </a:r>
          </a:p>
          <a:p>
            <a:pPr>
              <a:buFontTx/>
              <a:buChar char="-"/>
            </a:pPr>
            <a:r>
              <a:rPr lang="fr-FR" sz="2400" dirty="0">
                <a:sym typeface="Wingdings" panose="05000000000000000000" pitchFamily="2" charset="2"/>
              </a:rPr>
              <a:t>Coproduit de la fabrication fromagère</a:t>
            </a:r>
          </a:p>
          <a:p>
            <a:pPr>
              <a:buFontTx/>
              <a:buChar char="-"/>
            </a:pPr>
            <a:endParaRPr lang="fr-FR" sz="2400" dirty="0">
              <a:sym typeface="Wingdings" panose="05000000000000000000" pitchFamily="2" charset="2"/>
            </a:endParaRPr>
          </a:p>
          <a:p>
            <a:pPr marL="0" indent="0">
              <a:buNone/>
            </a:pPr>
            <a:r>
              <a:rPr lang="fr-FR" sz="2400" dirty="0">
                <a:sym typeface="Wingdings" panose="05000000000000000000" pitchFamily="2" charset="2"/>
              </a:rPr>
              <a:t> Lait + présure/bactérie lactique = Caillé + LS</a:t>
            </a:r>
          </a:p>
        </p:txBody>
      </p:sp>
    </p:spTree>
    <p:extLst>
      <p:ext uri="{BB962C8B-B14F-4D97-AF65-F5344CB8AC3E}">
        <p14:creationId xmlns:p14="http://schemas.microsoft.com/office/powerpoint/2010/main" val="41268086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E2501EB-79B8-120D-E5E7-F2A625B40E2A}"/>
              </a:ext>
            </a:extLst>
          </p:cNvPr>
          <p:cNvSpPr>
            <a:spLocks noGrp="1"/>
          </p:cNvSpPr>
          <p:nvPr>
            <p:ph type="title"/>
          </p:nvPr>
        </p:nvSpPr>
        <p:spPr/>
        <p:txBody>
          <a:bodyPr/>
          <a:lstStyle/>
          <a:p>
            <a:endParaRPr lang="fr-BE"/>
          </a:p>
        </p:txBody>
      </p:sp>
      <p:pic>
        <p:nvPicPr>
          <p:cNvPr id="17" name="Espace réservé du contenu 4">
            <a:extLst>
              <a:ext uri="{FF2B5EF4-FFF2-40B4-BE49-F238E27FC236}">
                <a16:creationId xmlns:a16="http://schemas.microsoft.com/office/drawing/2014/main" id="{94672C70-0D44-323E-F8C4-D2AA2700DA3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99708" y="-26692"/>
            <a:ext cx="8189161" cy="6884692"/>
          </a:xfrm>
          <a:prstGeom prst="rect">
            <a:avLst/>
          </a:prstGeom>
        </p:spPr>
      </p:pic>
      <p:pic>
        <p:nvPicPr>
          <p:cNvPr id="14" name="Image 13">
            <a:extLst>
              <a:ext uri="{FF2B5EF4-FFF2-40B4-BE49-F238E27FC236}">
                <a16:creationId xmlns:a16="http://schemas.microsoft.com/office/drawing/2014/main" id="{5978C9A4-9EED-D288-C25A-E8742E15B6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759087"/>
            <a:ext cx="6507804" cy="9617087"/>
          </a:xfrm>
          <a:prstGeom prst="rect">
            <a:avLst/>
          </a:prstGeom>
        </p:spPr>
      </p:pic>
    </p:spTree>
    <p:extLst>
      <p:ext uri="{BB962C8B-B14F-4D97-AF65-F5344CB8AC3E}">
        <p14:creationId xmlns:p14="http://schemas.microsoft.com/office/powerpoint/2010/main" val="38849377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E7A0CB6-B0D1-2770-0635-079950F5F441}"/>
              </a:ext>
            </a:extLst>
          </p:cNvPr>
          <p:cNvSpPr>
            <a:spLocks noGrp="1"/>
          </p:cNvSpPr>
          <p:nvPr>
            <p:ph type="title"/>
          </p:nvPr>
        </p:nvSpPr>
        <p:spPr/>
        <p:txBody>
          <a:bodyPr/>
          <a:lstStyle/>
          <a:p>
            <a:endParaRPr lang="fr-BE"/>
          </a:p>
        </p:txBody>
      </p:sp>
      <p:pic>
        <p:nvPicPr>
          <p:cNvPr id="9" name="Espace réservé du contenu 8">
            <a:extLst>
              <a:ext uri="{FF2B5EF4-FFF2-40B4-BE49-F238E27FC236}">
                <a16:creationId xmlns:a16="http://schemas.microsoft.com/office/drawing/2014/main" id="{024A2E33-8804-1AFC-4827-4115862F996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306820"/>
            <a:ext cx="12192000" cy="10036729"/>
          </a:xfrm>
          <a:prstGeom prst="rect">
            <a:avLst/>
          </a:prstGeom>
        </p:spPr>
      </p:pic>
    </p:spTree>
    <p:extLst>
      <p:ext uri="{BB962C8B-B14F-4D97-AF65-F5344CB8AC3E}">
        <p14:creationId xmlns:p14="http://schemas.microsoft.com/office/powerpoint/2010/main" val="1863909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5AA59-B42F-409D-C0BB-AE36F06DD169}"/>
            </a:ext>
          </a:extLst>
        </p:cNvPr>
        <p:cNvGrpSpPr/>
        <p:nvPr/>
      </p:nvGrpSpPr>
      <p:grpSpPr>
        <a:xfrm>
          <a:off x="0" y="0"/>
          <a:ext cx="0" cy="0"/>
          <a:chOff x="0" y="0"/>
          <a:chExt cx="0" cy="0"/>
        </a:xfrm>
      </p:grpSpPr>
      <p:pic>
        <p:nvPicPr>
          <p:cNvPr id="53" name="Image 52">
            <a:extLst>
              <a:ext uri="{FF2B5EF4-FFF2-40B4-BE49-F238E27FC236}">
                <a16:creationId xmlns:a16="http://schemas.microsoft.com/office/drawing/2014/main" id="{FDAA29BC-FAB5-DCEF-B18B-39FE3DE03CD7}"/>
              </a:ext>
            </a:extLst>
          </p:cNvPr>
          <p:cNvPicPr>
            <a:picLocks noChangeAspect="1"/>
          </p:cNvPicPr>
          <p:nvPr/>
        </p:nvPicPr>
        <p:blipFill>
          <a:blip r:embed="rId3"/>
          <a:stretch>
            <a:fillRect/>
          </a:stretch>
        </p:blipFill>
        <p:spPr>
          <a:xfrm>
            <a:off x="751126" y="3056456"/>
            <a:ext cx="7556658" cy="2562179"/>
          </a:xfrm>
          <a:prstGeom prst="rect">
            <a:avLst/>
          </a:prstGeom>
        </p:spPr>
      </p:pic>
      <p:sp>
        <p:nvSpPr>
          <p:cNvPr id="2" name="Titre 1">
            <a:extLst>
              <a:ext uri="{FF2B5EF4-FFF2-40B4-BE49-F238E27FC236}">
                <a16:creationId xmlns:a16="http://schemas.microsoft.com/office/drawing/2014/main" id="{3C243D1C-753B-91C7-198C-B9060993F5DB}"/>
              </a:ext>
            </a:extLst>
          </p:cNvPr>
          <p:cNvSpPr>
            <a:spLocks noGrp="1"/>
          </p:cNvSpPr>
          <p:nvPr>
            <p:ph type="title"/>
          </p:nvPr>
        </p:nvSpPr>
        <p:spPr>
          <a:xfrm>
            <a:off x="836682" y="1715633"/>
            <a:ext cx="10515600" cy="910856"/>
          </a:xfrm>
        </p:spPr>
        <p:txBody>
          <a:bodyPr/>
          <a:lstStyle/>
          <a:p>
            <a:r>
              <a:rPr lang="fr-FR" b="1" u="sng" dirty="0"/>
              <a:t>Objectif</a:t>
            </a:r>
            <a:endParaRPr lang="fr-BE" b="1" u="sng" dirty="0"/>
          </a:p>
        </p:txBody>
      </p:sp>
      <p:pic>
        <p:nvPicPr>
          <p:cNvPr id="5" name="Image 4">
            <a:extLst>
              <a:ext uri="{FF2B5EF4-FFF2-40B4-BE49-F238E27FC236}">
                <a16:creationId xmlns:a16="http://schemas.microsoft.com/office/drawing/2014/main" id="{C9FDB559-3CF5-C9DB-7FD1-70C0F24250F9}"/>
              </a:ext>
            </a:extLst>
          </p:cNvPr>
          <p:cNvPicPr>
            <a:picLocks noGrp="1" noRot="1" noMove="1" noResize="1" noEditPoints="1" noAdjustHandles="1" noChangeArrowheads="1" noChangeShapeType="1" noCrop="1"/>
          </p:cNvPicPr>
          <p:nvPr/>
        </p:nvPicPr>
        <p:blipFill>
          <a:blip r:embed="rId4"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29F4667D-9469-9691-F067-1DB75D74A57A}"/>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10" name="Image 9">
            <a:extLst>
              <a:ext uri="{FF2B5EF4-FFF2-40B4-BE49-F238E27FC236}">
                <a16:creationId xmlns:a16="http://schemas.microsoft.com/office/drawing/2014/main" id="{2D3D659E-E25D-ACE4-8671-B6F9E8654A9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9320" y="6123707"/>
            <a:ext cx="11640459" cy="630805"/>
          </a:xfrm>
          <a:prstGeom prst="rect">
            <a:avLst/>
          </a:prstGeom>
          <a:noFill/>
          <a:ln>
            <a:noFill/>
          </a:ln>
        </p:spPr>
      </p:pic>
      <p:sp>
        <p:nvSpPr>
          <p:cNvPr id="12" name="Rectangle 11">
            <a:extLst>
              <a:ext uri="{FF2B5EF4-FFF2-40B4-BE49-F238E27FC236}">
                <a16:creationId xmlns:a16="http://schemas.microsoft.com/office/drawing/2014/main" id="{BF01CCFF-AD29-11BA-F517-A2342579919A}"/>
              </a:ext>
            </a:extLst>
          </p:cNvPr>
          <p:cNvSpPr/>
          <p:nvPr/>
        </p:nvSpPr>
        <p:spPr>
          <a:xfrm>
            <a:off x="5016137" y="1593701"/>
            <a:ext cx="2853996" cy="2479766"/>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BE"/>
          </a:p>
        </p:txBody>
      </p:sp>
      <p:sp>
        <p:nvSpPr>
          <p:cNvPr id="3" name="Espace réservé du contenu 2">
            <a:extLst>
              <a:ext uri="{FF2B5EF4-FFF2-40B4-BE49-F238E27FC236}">
                <a16:creationId xmlns:a16="http://schemas.microsoft.com/office/drawing/2014/main" id="{6A60BD85-9C0B-F112-90C9-C85CD58D60D4}"/>
              </a:ext>
            </a:extLst>
          </p:cNvPr>
          <p:cNvSpPr>
            <a:spLocks noGrp="1"/>
          </p:cNvSpPr>
          <p:nvPr>
            <p:ph idx="1"/>
          </p:nvPr>
        </p:nvSpPr>
        <p:spPr>
          <a:xfrm>
            <a:off x="791749" y="2710927"/>
            <a:ext cx="10515600" cy="2893807"/>
          </a:xfrm>
        </p:spPr>
        <p:txBody>
          <a:bodyPr>
            <a:normAutofit/>
          </a:bodyPr>
          <a:lstStyle/>
          <a:p>
            <a:r>
              <a:rPr lang="fr-FR" b="1" dirty="0"/>
              <a:t>Valoriser le lactosérum (LS)</a:t>
            </a:r>
          </a:p>
          <a:p>
            <a:pPr marL="0" indent="0">
              <a:buNone/>
            </a:pPr>
            <a:endParaRPr lang="fr-FR" b="1" dirty="0"/>
          </a:p>
          <a:p>
            <a:pPr marL="0" indent="0">
              <a:buNone/>
            </a:pPr>
            <a:endParaRPr lang="fr-BE" dirty="0"/>
          </a:p>
        </p:txBody>
      </p:sp>
      <p:sp>
        <p:nvSpPr>
          <p:cNvPr id="48" name="Rectangle 47">
            <a:extLst>
              <a:ext uri="{FF2B5EF4-FFF2-40B4-BE49-F238E27FC236}">
                <a16:creationId xmlns:a16="http://schemas.microsoft.com/office/drawing/2014/main" id="{D0142E2D-6382-B7EF-43C5-3108D8C967EF}"/>
              </a:ext>
            </a:extLst>
          </p:cNvPr>
          <p:cNvSpPr/>
          <p:nvPr/>
        </p:nvSpPr>
        <p:spPr>
          <a:xfrm>
            <a:off x="630345" y="3526045"/>
            <a:ext cx="3259674" cy="13996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0" name="Rectangle 49">
            <a:extLst>
              <a:ext uri="{FF2B5EF4-FFF2-40B4-BE49-F238E27FC236}">
                <a16:creationId xmlns:a16="http://schemas.microsoft.com/office/drawing/2014/main" id="{A222F01E-A175-4060-BBA3-4F672512B7D5}"/>
              </a:ext>
            </a:extLst>
          </p:cNvPr>
          <p:cNvSpPr/>
          <p:nvPr/>
        </p:nvSpPr>
        <p:spPr>
          <a:xfrm>
            <a:off x="5310855" y="4329050"/>
            <a:ext cx="1891238" cy="11933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1" name="ZoneTexte 50">
            <a:extLst>
              <a:ext uri="{FF2B5EF4-FFF2-40B4-BE49-F238E27FC236}">
                <a16:creationId xmlns:a16="http://schemas.microsoft.com/office/drawing/2014/main" id="{6C5E37D9-E0A8-39F5-D4DC-D179F181AF0E}"/>
              </a:ext>
            </a:extLst>
          </p:cNvPr>
          <p:cNvSpPr txBox="1"/>
          <p:nvPr/>
        </p:nvSpPr>
        <p:spPr>
          <a:xfrm>
            <a:off x="8387837" y="4909477"/>
            <a:ext cx="2076209" cy="1200329"/>
          </a:xfrm>
          <a:prstGeom prst="rect">
            <a:avLst/>
          </a:prstGeom>
          <a:noFill/>
        </p:spPr>
        <p:txBody>
          <a:bodyPr wrap="none" rtlCol="0">
            <a:spAutoFit/>
          </a:bodyPr>
          <a:lstStyle/>
          <a:p>
            <a:r>
              <a:rPr lang="fr-FR" b="1" dirty="0">
                <a:sym typeface="Wingdings" panose="05000000000000000000" pitchFamily="2" charset="2"/>
              </a:rPr>
              <a:t>Protéines +++ </a:t>
            </a:r>
          </a:p>
          <a:p>
            <a:r>
              <a:rPr lang="fr-FR" b="1" dirty="0">
                <a:sym typeface="Wingdings" panose="05000000000000000000" pitchFamily="2" charset="2"/>
              </a:rPr>
              <a:t>Lactose +++ </a:t>
            </a:r>
          </a:p>
          <a:p>
            <a:r>
              <a:rPr lang="fr-FR" b="1" dirty="0">
                <a:sym typeface="Wingdings" panose="05000000000000000000" pitchFamily="2" charset="2"/>
              </a:rPr>
              <a:t>Sels minéraux +++</a:t>
            </a:r>
            <a:endParaRPr lang="fr-BE" b="1" dirty="0"/>
          </a:p>
          <a:p>
            <a:endParaRPr lang="fr-BE" dirty="0"/>
          </a:p>
        </p:txBody>
      </p:sp>
      <p:sp>
        <p:nvSpPr>
          <p:cNvPr id="56" name="Rectangle 55">
            <a:extLst>
              <a:ext uri="{FF2B5EF4-FFF2-40B4-BE49-F238E27FC236}">
                <a16:creationId xmlns:a16="http://schemas.microsoft.com/office/drawing/2014/main" id="{704B8559-6EA4-4F0C-3814-5D238B00A43B}"/>
              </a:ext>
            </a:extLst>
          </p:cNvPr>
          <p:cNvSpPr/>
          <p:nvPr/>
        </p:nvSpPr>
        <p:spPr>
          <a:xfrm>
            <a:off x="7284510" y="4157905"/>
            <a:ext cx="1105691" cy="15995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55" name="Image 54">
            <a:extLst>
              <a:ext uri="{FF2B5EF4-FFF2-40B4-BE49-F238E27FC236}">
                <a16:creationId xmlns:a16="http://schemas.microsoft.com/office/drawing/2014/main" id="{D44B6AA0-8773-A4CA-9C7A-6B0A049C2356}"/>
              </a:ext>
            </a:extLst>
          </p:cNvPr>
          <p:cNvPicPr>
            <a:picLocks noChangeAspect="1"/>
          </p:cNvPicPr>
          <p:nvPr/>
        </p:nvPicPr>
        <p:blipFill>
          <a:blip r:embed="rId6"/>
          <a:stretch>
            <a:fillRect/>
          </a:stretch>
        </p:blipFill>
        <p:spPr>
          <a:xfrm>
            <a:off x="7513778" y="4258071"/>
            <a:ext cx="457203" cy="1162058"/>
          </a:xfrm>
          <a:prstGeom prst="rect">
            <a:avLst/>
          </a:prstGeom>
        </p:spPr>
      </p:pic>
      <p:sp>
        <p:nvSpPr>
          <p:cNvPr id="57" name="Rectangle 56">
            <a:extLst>
              <a:ext uri="{FF2B5EF4-FFF2-40B4-BE49-F238E27FC236}">
                <a16:creationId xmlns:a16="http://schemas.microsoft.com/office/drawing/2014/main" id="{5A393794-A446-68AD-EDE3-C5BD6ED2604D}"/>
              </a:ext>
            </a:extLst>
          </p:cNvPr>
          <p:cNvSpPr/>
          <p:nvPr/>
        </p:nvSpPr>
        <p:spPr>
          <a:xfrm>
            <a:off x="2682240" y="3565501"/>
            <a:ext cx="1207780" cy="13996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60" name="Image 59">
            <a:extLst>
              <a:ext uri="{FF2B5EF4-FFF2-40B4-BE49-F238E27FC236}">
                <a16:creationId xmlns:a16="http://schemas.microsoft.com/office/drawing/2014/main" id="{B7D520C7-6657-CF94-5FF6-3B40E12BAAFF}"/>
              </a:ext>
            </a:extLst>
          </p:cNvPr>
          <p:cNvPicPr>
            <a:picLocks noChangeAspect="1"/>
          </p:cNvPicPr>
          <p:nvPr/>
        </p:nvPicPr>
        <p:blipFill>
          <a:blip r:embed="rId7"/>
          <a:stretch>
            <a:fillRect/>
          </a:stretch>
        </p:blipFill>
        <p:spPr>
          <a:xfrm>
            <a:off x="3148762" y="3776343"/>
            <a:ext cx="507957" cy="1068012"/>
          </a:xfrm>
          <a:prstGeom prst="rect">
            <a:avLst/>
          </a:prstGeom>
        </p:spPr>
      </p:pic>
      <p:sp>
        <p:nvSpPr>
          <p:cNvPr id="61" name="Rectangle 60">
            <a:extLst>
              <a:ext uri="{FF2B5EF4-FFF2-40B4-BE49-F238E27FC236}">
                <a16:creationId xmlns:a16="http://schemas.microsoft.com/office/drawing/2014/main" id="{B05506B4-445D-ECFB-D2FA-0F64F70D04CD}"/>
              </a:ext>
            </a:extLst>
          </p:cNvPr>
          <p:cNvSpPr/>
          <p:nvPr/>
        </p:nvSpPr>
        <p:spPr>
          <a:xfrm>
            <a:off x="7420016" y="4020436"/>
            <a:ext cx="832315" cy="13996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solidFill>
                <a:srgbClr val="FFF2D8"/>
              </a:solidFill>
            </a:endParaRPr>
          </a:p>
        </p:txBody>
      </p:sp>
      <p:sp>
        <p:nvSpPr>
          <p:cNvPr id="62" name="Rectangle 61">
            <a:extLst>
              <a:ext uri="{FF2B5EF4-FFF2-40B4-BE49-F238E27FC236}">
                <a16:creationId xmlns:a16="http://schemas.microsoft.com/office/drawing/2014/main" id="{A2C36F57-85F4-EE1D-892C-C9AE7DBF70A8}"/>
              </a:ext>
            </a:extLst>
          </p:cNvPr>
          <p:cNvSpPr/>
          <p:nvPr/>
        </p:nvSpPr>
        <p:spPr>
          <a:xfrm>
            <a:off x="2869972" y="3739531"/>
            <a:ext cx="832315" cy="139969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3" name="ZoneTexte 62">
            <a:extLst>
              <a:ext uri="{FF2B5EF4-FFF2-40B4-BE49-F238E27FC236}">
                <a16:creationId xmlns:a16="http://schemas.microsoft.com/office/drawing/2014/main" id="{B64098E3-B737-80EE-0110-80FD7EA9F004}"/>
              </a:ext>
            </a:extLst>
          </p:cNvPr>
          <p:cNvSpPr txBox="1"/>
          <p:nvPr/>
        </p:nvSpPr>
        <p:spPr>
          <a:xfrm>
            <a:off x="8376302" y="4419158"/>
            <a:ext cx="3643946" cy="461665"/>
          </a:xfrm>
          <a:prstGeom prst="rect">
            <a:avLst/>
          </a:prstGeom>
          <a:noFill/>
        </p:spPr>
        <p:txBody>
          <a:bodyPr wrap="none" rtlCol="0">
            <a:spAutoFit/>
          </a:bodyPr>
          <a:lstStyle/>
          <a:p>
            <a:r>
              <a:rPr lang="fr-FR" sz="2400" dirty="0">
                <a:sym typeface="Wingdings" panose="05000000000000000000" pitchFamily="2" charset="2"/>
              </a:rPr>
              <a:t> 80 % de la quantité de lait</a:t>
            </a:r>
            <a:endParaRPr lang="fr-BE" sz="2400" dirty="0"/>
          </a:p>
        </p:txBody>
      </p:sp>
    </p:spTree>
    <p:extLst>
      <p:ext uri="{BB962C8B-B14F-4D97-AF65-F5344CB8AC3E}">
        <p14:creationId xmlns:p14="http://schemas.microsoft.com/office/powerpoint/2010/main" val="605441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grpId="0" nodeType="clickEffect">
                                  <p:stCondLst>
                                    <p:cond delay="0"/>
                                  </p:stCondLst>
                                  <p:childTnLst>
                                    <p:animEffect transition="out" filter="fade">
                                      <p:cBhvr>
                                        <p:cTn id="15" dur="500"/>
                                        <p:tgtEl>
                                          <p:spTgt spid="62"/>
                                        </p:tgtEl>
                                      </p:cBhvr>
                                    </p:animEffect>
                                    <p:set>
                                      <p:cBhvr>
                                        <p:cTn id="16" dur="1" fill="hold">
                                          <p:stCondLst>
                                            <p:cond delay="499"/>
                                          </p:stCondLst>
                                        </p:cTn>
                                        <p:tgtEl>
                                          <p:spTgt spid="6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500"/>
                                        <p:tgtEl>
                                          <p:spTgt spid="61"/>
                                        </p:tgtEl>
                                      </p:cBhvr>
                                    </p:animEffect>
                                    <p:set>
                                      <p:cBhvr>
                                        <p:cTn id="21" dur="1" fill="hold">
                                          <p:stCondLst>
                                            <p:cond delay="499"/>
                                          </p:stCondLst>
                                        </p:cTn>
                                        <p:tgtEl>
                                          <p:spTgt spid="61"/>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5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xit" presetSubtype="0" fill="hold" grpId="0" nodeType="clickEffect">
                                  <p:stCondLst>
                                    <p:cond delay="0"/>
                                  </p:stCondLst>
                                  <p:childTnLst>
                                    <p:set>
                                      <p:cBhvr>
                                        <p:cTn id="29" dur="1" fill="hold">
                                          <p:stCondLst>
                                            <p:cond delay="0"/>
                                          </p:stCondLst>
                                        </p:cTn>
                                        <p:tgtEl>
                                          <p:spTgt spid="48"/>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xit" presetSubtype="0" fill="hold" grpId="0" nodeType="clickEffect">
                                  <p:stCondLst>
                                    <p:cond delay="0"/>
                                  </p:stCondLst>
                                  <p:childTnLst>
                                    <p:set>
                                      <p:cBhvr>
                                        <p:cTn id="33" dur="1" fill="hold">
                                          <p:stCondLst>
                                            <p:cond delay="0"/>
                                          </p:stCondLst>
                                        </p:cTn>
                                        <p:tgtEl>
                                          <p:spTgt spid="50"/>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51">
                                            <p:txEl>
                                              <p:pRg st="0" end="0"/>
                                            </p:txEl>
                                          </p:spTgt>
                                        </p:tgtEl>
                                        <p:attrNameLst>
                                          <p:attrName>style.visibility</p:attrName>
                                        </p:attrNameLst>
                                      </p:cBhvr>
                                      <p:to>
                                        <p:strVal val="visible"/>
                                      </p:to>
                                    </p:set>
                                    <p:animEffect transition="in" filter="fade">
                                      <p:cBhvr>
                                        <p:cTn id="43" dur="500"/>
                                        <p:tgtEl>
                                          <p:spTgt spid="51">
                                            <p:txEl>
                                              <p:pRg st="0" end="0"/>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51">
                                            <p:txEl>
                                              <p:pRg st="1" end="1"/>
                                            </p:txEl>
                                          </p:spTgt>
                                        </p:tgtEl>
                                        <p:attrNameLst>
                                          <p:attrName>style.visibility</p:attrName>
                                        </p:attrNameLst>
                                      </p:cBhvr>
                                      <p:to>
                                        <p:strVal val="visible"/>
                                      </p:to>
                                    </p:set>
                                    <p:animEffect transition="in" filter="fade">
                                      <p:cBhvr>
                                        <p:cTn id="46" dur="500"/>
                                        <p:tgtEl>
                                          <p:spTgt spid="51">
                                            <p:txEl>
                                              <p:pRg st="1" end="1"/>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51">
                                            <p:txEl>
                                              <p:pRg st="2" end="2"/>
                                            </p:txEl>
                                          </p:spTgt>
                                        </p:tgtEl>
                                        <p:attrNameLst>
                                          <p:attrName>style.visibility</p:attrName>
                                        </p:attrNameLst>
                                      </p:cBhvr>
                                      <p:to>
                                        <p:strVal val="visible"/>
                                      </p:to>
                                    </p:set>
                                    <p:animEffect transition="in" filter="fade">
                                      <p:cBhvr>
                                        <p:cTn id="49" dur="500"/>
                                        <p:tgtEl>
                                          <p:spTgt spid="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8" grpId="0" animBg="1"/>
      <p:bldP spid="50" grpId="0" animBg="1"/>
      <p:bldP spid="51" grpId="0"/>
      <p:bldP spid="61" grpId="0" animBg="1"/>
      <p:bldP spid="62" grpId="0" animBg="1"/>
      <p:bldP spid="6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DD2BC-BD04-A478-9C41-9162F6F1B21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B77A8B-15F3-DB8A-34F7-E16982BE8DAA}"/>
              </a:ext>
            </a:extLst>
          </p:cNvPr>
          <p:cNvSpPr>
            <a:spLocks noGrp="1"/>
          </p:cNvSpPr>
          <p:nvPr>
            <p:ph type="title"/>
          </p:nvPr>
        </p:nvSpPr>
        <p:spPr>
          <a:xfrm>
            <a:off x="836682" y="1746391"/>
            <a:ext cx="10515600" cy="910856"/>
          </a:xfrm>
        </p:spPr>
        <p:txBody>
          <a:bodyPr/>
          <a:lstStyle/>
          <a:p>
            <a:r>
              <a:rPr lang="fr-FR" b="1" u="sng" dirty="0"/>
              <a:t>Objectif</a:t>
            </a:r>
            <a:endParaRPr lang="fr-BE" b="1" u="sng" dirty="0"/>
          </a:p>
        </p:txBody>
      </p:sp>
      <p:pic>
        <p:nvPicPr>
          <p:cNvPr id="5" name="Image 4">
            <a:extLst>
              <a:ext uri="{FF2B5EF4-FFF2-40B4-BE49-F238E27FC236}">
                <a16:creationId xmlns:a16="http://schemas.microsoft.com/office/drawing/2014/main" id="{82805B87-74DC-449E-957B-1F225337D76D}"/>
              </a:ext>
            </a:extLst>
          </p:cNvPr>
          <p:cNvPicPr>
            <a:picLocks noGrp="1" noRot="1" noMove="1" noResize="1" noEditPoints="1" noAdjustHandles="1" noChangeArrowheads="1" noChangeShapeType="1" noCrop="1"/>
          </p:cNvPicPr>
          <p:nvPr/>
        </p:nvPicPr>
        <p:blipFill>
          <a:blip r:embed="rId3"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1E9A2832-7485-4534-93BD-24E375B9E2CA}"/>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10" name="Image 9">
            <a:extLst>
              <a:ext uri="{FF2B5EF4-FFF2-40B4-BE49-F238E27FC236}">
                <a16:creationId xmlns:a16="http://schemas.microsoft.com/office/drawing/2014/main" id="{F35C070B-6733-CD76-EC3B-D7C7340B2A4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252" y="6181757"/>
            <a:ext cx="11640459" cy="630805"/>
          </a:xfrm>
          <a:prstGeom prst="rect">
            <a:avLst/>
          </a:prstGeom>
          <a:noFill/>
          <a:ln>
            <a:noFill/>
          </a:ln>
        </p:spPr>
      </p:pic>
      <p:sp>
        <p:nvSpPr>
          <p:cNvPr id="12" name="Rectangle 11">
            <a:extLst>
              <a:ext uri="{FF2B5EF4-FFF2-40B4-BE49-F238E27FC236}">
                <a16:creationId xmlns:a16="http://schemas.microsoft.com/office/drawing/2014/main" id="{D4A51F4D-93AE-09B9-0770-1A1AE0F3B2B0}"/>
              </a:ext>
            </a:extLst>
          </p:cNvPr>
          <p:cNvSpPr/>
          <p:nvPr/>
        </p:nvSpPr>
        <p:spPr>
          <a:xfrm>
            <a:off x="6196920" y="522994"/>
            <a:ext cx="5426025" cy="3474163"/>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fr-BE"/>
          </a:p>
        </p:txBody>
      </p:sp>
      <p:sp>
        <p:nvSpPr>
          <p:cNvPr id="31" name="Ellipse 30">
            <a:extLst>
              <a:ext uri="{FF2B5EF4-FFF2-40B4-BE49-F238E27FC236}">
                <a16:creationId xmlns:a16="http://schemas.microsoft.com/office/drawing/2014/main" id="{FF51E84A-5B6A-A643-71E9-06FBDD315293}"/>
              </a:ext>
            </a:extLst>
          </p:cNvPr>
          <p:cNvSpPr/>
          <p:nvPr/>
        </p:nvSpPr>
        <p:spPr>
          <a:xfrm>
            <a:off x="7992588" y="5116810"/>
            <a:ext cx="1850295" cy="114945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3" name="Espace réservé du contenu 2">
            <a:extLst>
              <a:ext uri="{FF2B5EF4-FFF2-40B4-BE49-F238E27FC236}">
                <a16:creationId xmlns:a16="http://schemas.microsoft.com/office/drawing/2014/main" id="{6184A449-E6F3-FEF8-8081-EB49B7C3099B}"/>
              </a:ext>
            </a:extLst>
          </p:cNvPr>
          <p:cNvSpPr>
            <a:spLocks noGrp="1"/>
          </p:cNvSpPr>
          <p:nvPr>
            <p:ph idx="1"/>
          </p:nvPr>
        </p:nvSpPr>
        <p:spPr>
          <a:xfrm>
            <a:off x="838200" y="2710927"/>
            <a:ext cx="10515600" cy="2893807"/>
          </a:xfrm>
        </p:spPr>
        <p:txBody>
          <a:bodyPr>
            <a:normAutofit/>
          </a:bodyPr>
          <a:lstStyle/>
          <a:p>
            <a:r>
              <a:rPr lang="fr-FR" b="1" dirty="0"/>
              <a:t>Déchets - Ressources </a:t>
            </a:r>
          </a:p>
          <a:p>
            <a:pPr marL="0" indent="0">
              <a:buNone/>
            </a:pPr>
            <a:r>
              <a:rPr lang="fr-FR" b="1" dirty="0">
                <a:sym typeface="Wingdings" panose="05000000000000000000" pitchFamily="2" charset="2"/>
              </a:rPr>
              <a:t> </a:t>
            </a:r>
            <a:r>
              <a:rPr lang="fr-FR" b="1" dirty="0"/>
              <a:t>Valoriser le lactosérum (LS)</a:t>
            </a:r>
          </a:p>
          <a:p>
            <a:pPr marL="0" indent="0">
              <a:buNone/>
            </a:pPr>
            <a:endParaRPr lang="fr-BE" dirty="0"/>
          </a:p>
        </p:txBody>
      </p:sp>
      <p:sp>
        <p:nvSpPr>
          <p:cNvPr id="43" name="ZoneTexte 42">
            <a:extLst>
              <a:ext uri="{FF2B5EF4-FFF2-40B4-BE49-F238E27FC236}">
                <a16:creationId xmlns:a16="http://schemas.microsoft.com/office/drawing/2014/main" id="{CED91BB7-2F4D-3DF0-92C9-875F294D13AA}"/>
              </a:ext>
            </a:extLst>
          </p:cNvPr>
          <p:cNvSpPr txBox="1"/>
          <p:nvPr/>
        </p:nvSpPr>
        <p:spPr>
          <a:xfrm>
            <a:off x="1532470" y="3846750"/>
            <a:ext cx="5331033" cy="1692771"/>
          </a:xfrm>
          <a:prstGeom prst="rect">
            <a:avLst/>
          </a:prstGeom>
          <a:noFill/>
        </p:spPr>
        <p:txBody>
          <a:bodyPr wrap="square" rtlCol="0">
            <a:spAutoFit/>
          </a:bodyPr>
          <a:lstStyle/>
          <a:p>
            <a:r>
              <a:rPr lang="fr-FR" sz="2400" dirty="0">
                <a:sym typeface="Wingdings" panose="05000000000000000000" pitchFamily="2" charset="2"/>
              </a:rPr>
              <a:t> Boisson </a:t>
            </a:r>
          </a:p>
          <a:p>
            <a:r>
              <a:rPr lang="fr-FR" sz="2400" dirty="0">
                <a:sym typeface="Wingdings" panose="05000000000000000000" pitchFamily="2" charset="2"/>
              </a:rPr>
              <a:t>= Complément nutritionnel oral (CNO)  </a:t>
            </a:r>
          </a:p>
          <a:p>
            <a:r>
              <a:rPr lang="fr-FR" sz="2400" dirty="0">
                <a:sym typeface="Wingdings" panose="05000000000000000000" pitchFamily="2" charset="2"/>
              </a:rPr>
              <a:t>Riche en pré et probiotiques</a:t>
            </a:r>
          </a:p>
          <a:p>
            <a:endParaRPr lang="fr-FR" sz="800" dirty="0">
              <a:sym typeface="Wingdings" panose="05000000000000000000" pitchFamily="2" charset="2"/>
            </a:endParaRPr>
          </a:p>
          <a:p>
            <a:r>
              <a:rPr lang="fr-FR" sz="2400" dirty="0">
                <a:sym typeface="Wingdings" panose="05000000000000000000" pitchFamily="2" charset="2"/>
              </a:rPr>
              <a:t>Bénéfique pour la santé intestinale</a:t>
            </a:r>
            <a:endParaRPr lang="fr-BE" sz="2400" dirty="0"/>
          </a:p>
        </p:txBody>
      </p:sp>
      <p:pic>
        <p:nvPicPr>
          <p:cNvPr id="7" name="Image 6">
            <a:extLst>
              <a:ext uri="{FF2B5EF4-FFF2-40B4-BE49-F238E27FC236}">
                <a16:creationId xmlns:a16="http://schemas.microsoft.com/office/drawing/2014/main" id="{9E30D7C1-8325-AC5B-7CF7-8C033B9C9BDA}"/>
              </a:ext>
            </a:extLst>
          </p:cNvPr>
          <p:cNvPicPr>
            <a:picLocks noChangeAspect="1"/>
          </p:cNvPicPr>
          <p:nvPr/>
        </p:nvPicPr>
        <p:blipFill>
          <a:blip r:embed="rId5"/>
          <a:stretch>
            <a:fillRect/>
          </a:stretch>
        </p:blipFill>
        <p:spPr>
          <a:xfrm>
            <a:off x="10517969" y="3233359"/>
            <a:ext cx="943269" cy="1486847"/>
          </a:xfrm>
          <a:prstGeom prst="rect">
            <a:avLst/>
          </a:prstGeom>
        </p:spPr>
      </p:pic>
      <p:pic>
        <p:nvPicPr>
          <p:cNvPr id="9" name="Image 8">
            <a:extLst>
              <a:ext uri="{FF2B5EF4-FFF2-40B4-BE49-F238E27FC236}">
                <a16:creationId xmlns:a16="http://schemas.microsoft.com/office/drawing/2014/main" id="{E4153CD4-ACE9-A008-CA00-8DA8D5FE785E}"/>
              </a:ext>
            </a:extLst>
          </p:cNvPr>
          <p:cNvPicPr>
            <a:picLocks noChangeAspect="1"/>
          </p:cNvPicPr>
          <p:nvPr/>
        </p:nvPicPr>
        <p:blipFill>
          <a:blip r:embed="rId6"/>
          <a:stretch>
            <a:fillRect/>
          </a:stretch>
        </p:blipFill>
        <p:spPr>
          <a:xfrm>
            <a:off x="7281579" y="2735246"/>
            <a:ext cx="1472234" cy="1999138"/>
          </a:xfrm>
          <a:prstGeom prst="rect">
            <a:avLst/>
          </a:prstGeom>
        </p:spPr>
      </p:pic>
      <p:pic>
        <p:nvPicPr>
          <p:cNvPr id="13" name="Image 12">
            <a:extLst>
              <a:ext uri="{FF2B5EF4-FFF2-40B4-BE49-F238E27FC236}">
                <a16:creationId xmlns:a16="http://schemas.microsoft.com/office/drawing/2014/main" id="{B2AFFD55-2B18-68EE-CC90-038B78A84500}"/>
              </a:ext>
            </a:extLst>
          </p:cNvPr>
          <p:cNvPicPr>
            <a:picLocks noChangeAspect="1"/>
          </p:cNvPicPr>
          <p:nvPr/>
        </p:nvPicPr>
        <p:blipFill>
          <a:blip r:embed="rId7"/>
          <a:stretch>
            <a:fillRect/>
          </a:stretch>
        </p:blipFill>
        <p:spPr>
          <a:xfrm rot="10800000">
            <a:off x="8909931" y="3718086"/>
            <a:ext cx="1472232" cy="558432"/>
          </a:xfrm>
          <a:prstGeom prst="rect">
            <a:avLst/>
          </a:prstGeom>
        </p:spPr>
      </p:pic>
      <p:sp>
        <p:nvSpPr>
          <p:cNvPr id="14" name="Rectangle 13">
            <a:extLst>
              <a:ext uri="{FF2B5EF4-FFF2-40B4-BE49-F238E27FC236}">
                <a16:creationId xmlns:a16="http://schemas.microsoft.com/office/drawing/2014/main" id="{015318DA-71CF-FE44-D9A0-9FCD392DA8FB}"/>
              </a:ext>
            </a:extLst>
          </p:cNvPr>
          <p:cNvSpPr/>
          <p:nvPr/>
        </p:nvSpPr>
        <p:spPr>
          <a:xfrm>
            <a:off x="7330863" y="2431915"/>
            <a:ext cx="1938990" cy="28015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15" name="Rectangle 14">
            <a:extLst>
              <a:ext uri="{FF2B5EF4-FFF2-40B4-BE49-F238E27FC236}">
                <a16:creationId xmlns:a16="http://schemas.microsoft.com/office/drawing/2014/main" id="{946C96D4-3A4A-723F-2A46-2853E5FFCF78}"/>
              </a:ext>
            </a:extLst>
          </p:cNvPr>
          <p:cNvSpPr/>
          <p:nvPr/>
        </p:nvSpPr>
        <p:spPr>
          <a:xfrm>
            <a:off x="8909931" y="3570051"/>
            <a:ext cx="1500600" cy="8505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7" name="Rectangle 16">
            <a:extLst>
              <a:ext uri="{FF2B5EF4-FFF2-40B4-BE49-F238E27FC236}">
                <a16:creationId xmlns:a16="http://schemas.microsoft.com/office/drawing/2014/main" id="{54031463-BBE8-F28D-C2B9-208A58575D3E}"/>
              </a:ext>
            </a:extLst>
          </p:cNvPr>
          <p:cNvSpPr/>
          <p:nvPr/>
        </p:nvSpPr>
        <p:spPr>
          <a:xfrm>
            <a:off x="10839285" y="2735246"/>
            <a:ext cx="943269" cy="19513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33414950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7"/>
                                        </p:tgtEl>
                                      </p:cBhvr>
                                    </p:animEffect>
                                    <p:set>
                                      <p:cBhvr>
                                        <p:cTn id="27" dur="1" fill="hold">
                                          <p:stCondLst>
                                            <p:cond delay="499"/>
                                          </p:stCondLst>
                                        </p:cTn>
                                        <p:tgtEl>
                                          <p:spTgt spid="1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3">
                                            <p:txEl>
                                              <p:pRg st="0" end="0"/>
                                            </p:txEl>
                                          </p:spTgt>
                                        </p:tgtEl>
                                        <p:attrNameLst>
                                          <p:attrName>style.visibility</p:attrName>
                                        </p:attrNameLst>
                                      </p:cBhvr>
                                      <p:to>
                                        <p:strVal val="visible"/>
                                      </p:to>
                                    </p:set>
                                    <p:animEffect transition="in" filter="fade">
                                      <p:cBhvr>
                                        <p:cTn id="32" dur="500"/>
                                        <p:tgtEl>
                                          <p:spTgt spid="4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3">
                                            <p:txEl>
                                              <p:pRg st="1" end="1"/>
                                            </p:txEl>
                                          </p:spTgt>
                                        </p:tgtEl>
                                        <p:attrNameLst>
                                          <p:attrName>style.visibility</p:attrName>
                                        </p:attrNameLst>
                                      </p:cBhvr>
                                      <p:to>
                                        <p:strVal val="visible"/>
                                      </p:to>
                                    </p:set>
                                    <p:animEffect transition="in" filter="fade">
                                      <p:cBhvr>
                                        <p:cTn id="37" dur="500"/>
                                        <p:tgtEl>
                                          <p:spTgt spid="43">
                                            <p:txEl>
                                              <p:pRg st="1" end="1"/>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3">
                                            <p:txEl>
                                              <p:pRg st="2" end="2"/>
                                            </p:txEl>
                                          </p:spTgt>
                                        </p:tgtEl>
                                        <p:attrNameLst>
                                          <p:attrName>style.visibility</p:attrName>
                                        </p:attrNameLst>
                                      </p:cBhvr>
                                      <p:to>
                                        <p:strVal val="visible"/>
                                      </p:to>
                                    </p:set>
                                    <p:animEffect transition="in" filter="fade">
                                      <p:cBhvr>
                                        <p:cTn id="40" dur="500"/>
                                        <p:tgtEl>
                                          <p:spTgt spid="43">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3">
                                            <p:txEl>
                                              <p:pRg st="4" end="4"/>
                                            </p:txEl>
                                          </p:spTgt>
                                        </p:tgtEl>
                                        <p:attrNameLst>
                                          <p:attrName>style.visibility</p:attrName>
                                        </p:attrNameLst>
                                      </p:cBhvr>
                                      <p:to>
                                        <p:strVal val="visible"/>
                                      </p:to>
                                    </p:set>
                                    <p:animEffect transition="in" filter="fade">
                                      <p:cBhvr>
                                        <p:cTn id="45" dur="500"/>
                                        <p:tgtEl>
                                          <p:spTgt spid="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02D3D-966F-4CC5-E869-E8FDED56173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D771E6D-2619-CA9C-362C-DD44E786143D}"/>
              </a:ext>
            </a:extLst>
          </p:cNvPr>
          <p:cNvSpPr>
            <a:spLocks noGrp="1"/>
          </p:cNvSpPr>
          <p:nvPr>
            <p:ph type="title"/>
          </p:nvPr>
        </p:nvSpPr>
        <p:spPr>
          <a:xfrm>
            <a:off x="838200" y="1705822"/>
            <a:ext cx="10515600" cy="910856"/>
          </a:xfrm>
        </p:spPr>
        <p:txBody>
          <a:bodyPr>
            <a:normAutofit fontScale="90000"/>
          </a:bodyPr>
          <a:lstStyle/>
          <a:p>
            <a:r>
              <a:rPr lang="fr-FR" b="1" u="sng" dirty="0"/>
              <a:t>Process de </a:t>
            </a:r>
            <a:br>
              <a:rPr lang="fr-FR" b="1" u="sng" dirty="0"/>
            </a:br>
            <a:r>
              <a:rPr lang="fr-FR" b="1" u="sng" dirty="0"/>
              <a:t>valorisation</a:t>
            </a:r>
            <a:endParaRPr lang="fr-BE" b="1" u="sng" dirty="0"/>
          </a:p>
        </p:txBody>
      </p:sp>
      <p:pic>
        <p:nvPicPr>
          <p:cNvPr id="5" name="Image 4">
            <a:extLst>
              <a:ext uri="{FF2B5EF4-FFF2-40B4-BE49-F238E27FC236}">
                <a16:creationId xmlns:a16="http://schemas.microsoft.com/office/drawing/2014/main" id="{0FA09261-895E-20A3-ADEE-01B7B923C075}"/>
              </a:ext>
            </a:extLst>
          </p:cNvPr>
          <p:cNvPicPr>
            <a:picLocks noGrp="1" noRot="1" noMove="1" noResize="1" noEditPoints="1" noAdjustHandles="1" noChangeArrowheads="1" noChangeShapeType="1" noCrop="1"/>
          </p:cNvPicPr>
          <p:nvPr/>
        </p:nvPicPr>
        <p:blipFill>
          <a:blip r:embed="rId3"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AF7AE6A2-25D5-F958-1864-9ADB72B62082}"/>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13" name="Image 12">
            <a:extLst>
              <a:ext uri="{FF2B5EF4-FFF2-40B4-BE49-F238E27FC236}">
                <a16:creationId xmlns:a16="http://schemas.microsoft.com/office/drawing/2014/main" id="{DD814697-D82C-3341-D1E6-A1A7F1859953}"/>
              </a:ext>
            </a:extLst>
          </p:cNvPr>
          <p:cNvPicPr>
            <a:picLocks noChangeAspect="1"/>
          </p:cNvPicPr>
          <p:nvPr/>
        </p:nvPicPr>
        <p:blipFill>
          <a:blip r:embed="rId4"/>
          <a:stretch>
            <a:fillRect/>
          </a:stretch>
        </p:blipFill>
        <p:spPr>
          <a:xfrm>
            <a:off x="434035" y="2936264"/>
            <a:ext cx="1095383" cy="1314460"/>
          </a:xfrm>
          <a:prstGeom prst="rect">
            <a:avLst/>
          </a:prstGeom>
        </p:spPr>
      </p:pic>
      <p:pic>
        <p:nvPicPr>
          <p:cNvPr id="15" name="Image 14">
            <a:extLst>
              <a:ext uri="{FF2B5EF4-FFF2-40B4-BE49-F238E27FC236}">
                <a16:creationId xmlns:a16="http://schemas.microsoft.com/office/drawing/2014/main" id="{6AE6C566-A063-9724-66CE-582039EDFF18}"/>
              </a:ext>
            </a:extLst>
          </p:cNvPr>
          <p:cNvPicPr>
            <a:picLocks noChangeAspect="1"/>
          </p:cNvPicPr>
          <p:nvPr/>
        </p:nvPicPr>
        <p:blipFill>
          <a:blip r:embed="rId5"/>
          <a:stretch>
            <a:fillRect/>
          </a:stretch>
        </p:blipFill>
        <p:spPr>
          <a:xfrm>
            <a:off x="500500" y="4199404"/>
            <a:ext cx="1285884" cy="600079"/>
          </a:xfrm>
          <a:prstGeom prst="rect">
            <a:avLst/>
          </a:prstGeom>
        </p:spPr>
      </p:pic>
      <p:pic>
        <p:nvPicPr>
          <p:cNvPr id="17" name="Image 16">
            <a:extLst>
              <a:ext uri="{FF2B5EF4-FFF2-40B4-BE49-F238E27FC236}">
                <a16:creationId xmlns:a16="http://schemas.microsoft.com/office/drawing/2014/main" id="{1A8B8E88-48C1-2091-1F28-15FB37123911}"/>
              </a:ext>
            </a:extLst>
          </p:cNvPr>
          <p:cNvPicPr>
            <a:picLocks noChangeAspect="1"/>
          </p:cNvPicPr>
          <p:nvPr/>
        </p:nvPicPr>
        <p:blipFill>
          <a:blip r:embed="rId6"/>
          <a:stretch>
            <a:fillRect/>
          </a:stretch>
        </p:blipFill>
        <p:spPr>
          <a:xfrm>
            <a:off x="1624038" y="3440336"/>
            <a:ext cx="923932" cy="523879"/>
          </a:xfrm>
          <a:prstGeom prst="rect">
            <a:avLst/>
          </a:prstGeom>
        </p:spPr>
      </p:pic>
      <p:pic>
        <p:nvPicPr>
          <p:cNvPr id="19" name="Image 18">
            <a:extLst>
              <a:ext uri="{FF2B5EF4-FFF2-40B4-BE49-F238E27FC236}">
                <a16:creationId xmlns:a16="http://schemas.microsoft.com/office/drawing/2014/main" id="{C7E89FD9-D577-D61D-1A5D-BFEAB744945F}"/>
              </a:ext>
            </a:extLst>
          </p:cNvPr>
          <p:cNvPicPr>
            <a:picLocks noChangeAspect="1"/>
          </p:cNvPicPr>
          <p:nvPr/>
        </p:nvPicPr>
        <p:blipFill>
          <a:blip r:embed="rId7"/>
          <a:stretch>
            <a:fillRect/>
          </a:stretch>
        </p:blipFill>
        <p:spPr>
          <a:xfrm>
            <a:off x="2475126" y="3033034"/>
            <a:ext cx="1181109" cy="1200159"/>
          </a:xfrm>
          <a:prstGeom prst="rect">
            <a:avLst/>
          </a:prstGeom>
        </p:spPr>
      </p:pic>
      <p:pic>
        <p:nvPicPr>
          <p:cNvPr id="21" name="Image 20">
            <a:extLst>
              <a:ext uri="{FF2B5EF4-FFF2-40B4-BE49-F238E27FC236}">
                <a16:creationId xmlns:a16="http://schemas.microsoft.com/office/drawing/2014/main" id="{1A9B5CC5-0798-2190-841B-7743112F4B18}"/>
              </a:ext>
            </a:extLst>
          </p:cNvPr>
          <p:cNvPicPr>
            <a:picLocks noChangeAspect="1"/>
          </p:cNvPicPr>
          <p:nvPr/>
        </p:nvPicPr>
        <p:blipFill>
          <a:blip r:embed="rId8"/>
          <a:stretch>
            <a:fillRect/>
          </a:stretch>
        </p:blipFill>
        <p:spPr>
          <a:xfrm>
            <a:off x="2363369" y="4244617"/>
            <a:ext cx="1590687" cy="514354"/>
          </a:xfrm>
          <a:prstGeom prst="rect">
            <a:avLst/>
          </a:prstGeom>
        </p:spPr>
      </p:pic>
      <p:pic>
        <p:nvPicPr>
          <p:cNvPr id="23" name="Image 22">
            <a:extLst>
              <a:ext uri="{FF2B5EF4-FFF2-40B4-BE49-F238E27FC236}">
                <a16:creationId xmlns:a16="http://schemas.microsoft.com/office/drawing/2014/main" id="{4934F658-E8DA-ACBA-159D-287A51B431FA}"/>
              </a:ext>
            </a:extLst>
          </p:cNvPr>
          <p:cNvPicPr>
            <a:picLocks noChangeAspect="1"/>
          </p:cNvPicPr>
          <p:nvPr/>
        </p:nvPicPr>
        <p:blipFill>
          <a:blip r:embed="rId9"/>
          <a:stretch>
            <a:fillRect/>
          </a:stretch>
        </p:blipFill>
        <p:spPr>
          <a:xfrm>
            <a:off x="3797253" y="2752044"/>
            <a:ext cx="676280" cy="561979"/>
          </a:xfrm>
          <a:prstGeom prst="rect">
            <a:avLst/>
          </a:prstGeom>
        </p:spPr>
      </p:pic>
      <p:pic>
        <p:nvPicPr>
          <p:cNvPr id="25" name="Image 24">
            <a:extLst>
              <a:ext uri="{FF2B5EF4-FFF2-40B4-BE49-F238E27FC236}">
                <a16:creationId xmlns:a16="http://schemas.microsoft.com/office/drawing/2014/main" id="{8A4CB4BD-AEF8-A619-40D6-0633CC4E467F}"/>
              </a:ext>
            </a:extLst>
          </p:cNvPr>
          <p:cNvPicPr>
            <a:picLocks noChangeAspect="1"/>
          </p:cNvPicPr>
          <p:nvPr/>
        </p:nvPicPr>
        <p:blipFill>
          <a:blip r:embed="rId10"/>
          <a:stretch>
            <a:fillRect/>
          </a:stretch>
        </p:blipFill>
        <p:spPr>
          <a:xfrm>
            <a:off x="3814374" y="3860152"/>
            <a:ext cx="685805" cy="428628"/>
          </a:xfrm>
          <a:prstGeom prst="rect">
            <a:avLst/>
          </a:prstGeom>
        </p:spPr>
      </p:pic>
      <p:pic>
        <p:nvPicPr>
          <p:cNvPr id="27" name="Image 26">
            <a:extLst>
              <a:ext uri="{FF2B5EF4-FFF2-40B4-BE49-F238E27FC236}">
                <a16:creationId xmlns:a16="http://schemas.microsoft.com/office/drawing/2014/main" id="{660C2220-7F50-0AA9-ECF3-24C95DFA5B1E}"/>
              </a:ext>
            </a:extLst>
          </p:cNvPr>
          <p:cNvPicPr>
            <a:picLocks noChangeAspect="1"/>
          </p:cNvPicPr>
          <p:nvPr/>
        </p:nvPicPr>
        <p:blipFill>
          <a:blip r:embed="rId11"/>
          <a:stretch>
            <a:fillRect/>
          </a:stretch>
        </p:blipFill>
        <p:spPr>
          <a:xfrm>
            <a:off x="4524735" y="2077303"/>
            <a:ext cx="600079" cy="1095383"/>
          </a:xfrm>
          <a:prstGeom prst="rect">
            <a:avLst/>
          </a:prstGeom>
        </p:spPr>
      </p:pic>
      <p:pic>
        <p:nvPicPr>
          <p:cNvPr id="29" name="Image 28">
            <a:extLst>
              <a:ext uri="{FF2B5EF4-FFF2-40B4-BE49-F238E27FC236}">
                <a16:creationId xmlns:a16="http://schemas.microsoft.com/office/drawing/2014/main" id="{3D548F98-AEC4-DAEE-FB99-BD5E42CB0741}"/>
              </a:ext>
            </a:extLst>
          </p:cNvPr>
          <p:cNvPicPr>
            <a:picLocks noChangeAspect="1"/>
          </p:cNvPicPr>
          <p:nvPr/>
        </p:nvPicPr>
        <p:blipFill>
          <a:blip r:embed="rId12"/>
          <a:stretch>
            <a:fillRect/>
          </a:stretch>
        </p:blipFill>
        <p:spPr>
          <a:xfrm>
            <a:off x="5195823" y="2232939"/>
            <a:ext cx="676280" cy="676280"/>
          </a:xfrm>
          <a:prstGeom prst="rect">
            <a:avLst/>
          </a:prstGeom>
        </p:spPr>
      </p:pic>
      <p:pic>
        <p:nvPicPr>
          <p:cNvPr id="31" name="Image 30">
            <a:extLst>
              <a:ext uri="{FF2B5EF4-FFF2-40B4-BE49-F238E27FC236}">
                <a16:creationId xmlns:a16="http://schemas.microsoft.com/office/drawing/2014/main" id="{ACBF06E0-4608-F144-67D3-2F96FE501F86}"/>
              </a:ext>
            </a:extLst>
          </p:cNvPr>
          <p:cNvPicPr>
            <a:picLocks noChangeAspect="1"/>
          </p:cNvPicPr>
          <p:nvPr/>
        </p:nvPicPr>
        <p:blipFill>
          <a:blip r:embed="rId13"/>
          <a:stretch>
            <a:fillRect/>
          </a:stretch>
        </p:blipFill>
        <p:spPr>
          <a:xfrm>
            <a:off x="4549036" y="3974738"/>
            <a:ext cx="352428" cy="733430"/>
          </a:xfrm>
          <a:prstGeom prst="rect">
            <a:avLst/>
          </a:prstGeom>
        </p:spPr>
      </p:pic>
      <p:pic>
        <p:nvPicPr>
          <p:cNvPr id="33" name="Image 32">
            <a:extLst>
              <a:ext uri="{FF2B5EF4-FFF2-40B4-BE49-F238E27FC236}">
                <a16:creationId xmlns:a16="http://schemas.microsoft.com/office/drawing/2014/main" id="{89E937D6-7516-3F24-B3CE-23CC293628E0}"/>
              </a:ext>
            </a:extLst>
          </p:cNvPr>
          <p:cNvPicPr>
            <a:picLocks noChangeAspect="1"/>
          </p:cNvPicPr>
          <p:nvPr/>
        </p:nvPicPr>
        <p:blipFill>
          <a:blip r:embed="rId14"/>
          <a:stretch>
            <a:fillRect/>
          </a:stretch>
        </p:blipFill>
        <p:spPr>
          <a:xfrm>
            <a:off x="4134531" y="4720133"/>
            <a:ext cx="1028708" cy="495304"/>
          </a:xfrm>
          <a:prstGeom prst="rect">
            <a:avLst/>
          </a:prstGeom>
        </p:spPr>
      </p:pic>
      <p:pic>
        <p:nvPicPr>
          <p:cNvPr id="35" name="Image 34">
            <a:extLst>
              <a:ext uri="{FF2B5EF4-FFF2-40B4-BE49-F238E27FC236}">
                <a16:creationId xmlns:a16="http://schemas.microsoft.com/office/drawing/2014/main" id="{F33AE662-59FF-6DD8-F8E1-56B450B674CD}"/>
              </a:ext>
            </a:extLst>
          </p:cNvPr>
          <p:cNvPicPr>
            <a:picLocks noChangeAspect="1"/>
          </p:cNvPicPr>
          <p:nvPr/>
        </p:nvPicPr>
        <p:blipFill>
          <a:blip r:embed="rId15"/>
          <a:stretch>
            <a:fillRect/>
          </a:stretch>
        </p:blipFill>
        <p:spPr>
          <a:xfrm>
            <a:off x="6372422" y="3443109"/>
            <a:ext cx="981082" cy="1295409"/>
          </a:xfrm>
          <a:prstGeom prst="rect">
            <a:avLst/>
          </a:prstGeom>
        </p:spPr>
      </p:pic>
      <p:pic>
        <p:nvPicPr>
          <p:cNvPr id="37" name="Image 36">
            <a:extLst>
              <a:ext uri="{FF2B5EF4-FFF2-40B4-BE49-F238E27FC236}">
                <a16:creationId xmlns:a16="http://schemas.microsoft.com/office/drawing/2014/main" id="{062862D6-99F4-07F5-AD59-9557FD7239B9}"/>
              </a:ext>
            </a:extLst>
          </p:cNvPr>
          <p:cNvPicPr>
            <a:picLocks noChangeAspect="1"/>
          </p:cNvPicPr>
          <p:nvPr/>
        </p:nvPicPr>
        <p:blipFill>
          <a:blip r:embed="rId16"/>
          <a:stretch>
            <a:fillRect/>
          </a:stretch>
        </p:blipFill>
        <p:spPr>
          <a:xfrm rot="15084156">
            <a:off x="5478311" y="3526826"/>
            <a:ext cx="590554" cy="838206"/>
          </a:xfrm>
          <a:prstGeom prst="rect">
            <a:avLst/>
          </a:prstGeom>
        </p:spPr>
      </p:pic>
      <p:pic>
        <p:nvPicPr>
          <p:cNvPr id="41" name="Image 40">
            <a:extLst>
              <a:ext uri="{FF2B5EF4-FFF2-40B4-BE49-F238E27FC236}">
                <a16:creationId xmlns:a16="http://schemas.microsoft.com/office/drawing/2014/main" id="{45BE2208-B009-502C-13FC-236420AD6BA2}"/>
              </a:ext>
            </a:extLst>
          </p:cNvPr>
          <p:cNvPicPr>
            <a:picLocks noChangeAspect="1"/>
          </p:cNvPicPr>
          <p:nvPr/>
        </p:nvPicPr>
        <p:blipFill>
          <a:blip r:embed="rId17"/>
          <a:stretch>
            <a:fillRect/>
          </a:stretch>
        </p:blipFill>
        <p:spPr>
          <a:xfrm>
            <a:off x="7643952" y="2699640"/>
            <a:ext cx="590554" cy="809631"/>
          </a:xfrm>
          <a:prstGeom prst="rect">
            <a:avLst/>
          </a:prstGeom>
        </p:spPr>
      </p:pic>
      <p:pic>
        <p:nvPicPr>
          <p:cNvPr id="43" name="Image 42">
            <a:extLst>
              <a:ext uri="{FF2B5EF4-FFF2-40B4-BE49-F238E27FC236}">
                <a16:creationId xmlns:a16="http://schemas.microsoft.com/office/drawing/2014/main" id="{82606E54-9188-8EE3-8C2C-1DB90F63AD56}"/>
              </a:ext>
            </a:extLst>
          </p:cNvPr>
          <p:cNvPicPr>
            <a:picLocks noChangeAspect="1"/>
          </p:cNvPicPr>
          <p:nvPr/>
        </p:nvPicPr>
        <p:blipFill>
          <a:blip r:embed="rId18"/>
          <a:stretch>
            <a:fillRect/>
          </a:stretch>
        </p:blipFill>
        <p:spPr>
          <a:xfrm>
            <a:off x="8165121" y="3790195"/>
            <a:ext cx="1238259" cy="1304935"/>
          </a:xfrm>
          <a:prstGeom prst="rect">
            <a:avLst/>
          </a:prstGeom>
        </p:spPr>
      </p:pic>
      <p:pic>
        <p:nvPicPr>
          <p:cNvPr id="48" name="Image 47">
            <a:extLst>
              <a:ext uri="{FF2B5EF4-FFF2-40B4-BE49-F238E27FC236}">
                <a16:creationId xmlns:a16="http://schemas.microsoft.com/office/drawing/2014/main" id="{0E5A4F81-B93F-2722-B580-DACE1A584C2F}"/>
              </a:ext>
            </a:extLst>
          </p:cNvPr>
          <p:cNvPicPr>
            <a:picLocks noChangeAspect="1"/>
          </p:cNvPicPr>
          <p:nvPr/>
        </p:nvPicPr>
        <p:blipFill>
          <a:blip r:embed="rId19"/>
          <a:stretch>
            <a:fillRect/>
          </a:stretch>
        </p:blipFill>
        <p:spPr>
          <a:xfrm>
            <a:off x="10516965" y="3700897"/>
            <a:ext cx="342903" cy="685805"/>
          </a:xfrm>
          <a:prstGeom prst="rect">
            <a:avLst/>
          </a:prstGeom>
        </p:spPr>
      </p:pic>
      <p:pic>
        <p:nvPicPr>
          <p:cNvPr id="50" name="Image 49">
            <a:extLst>
              <a:ext uri="{FF2B5EF4-FFF2-40B4-BE49-F238E27FC236}">
                <a16:creationId xmlns:a16="http://schemas.microsoft.com/office/drawing/2014/main" id="{86C38335-5E8D-7E96-47A3-F7E948285E22}"/>
              </a:ext>
            </a:extLst>
          </p:cNvPr>
          <p:cNvPicPr>
            <a:picLocks noChangeAspect="1"/>
          </p:cNvPicPr>
          <p:nvPr/>
        </p:nvPicPr>
        <p:blipFill>
          <a:blip r:embed="rId20"/>
          <a:stretch>
            <a:fillRect/>
          </a:stretch>
        </p:blipFill>
        <p:spPr>
          <a:xfrm>
            <a:off x="10436002" y="4416684"/>
            <a:ext cx="847731" cy="571504"/>
          </a:xfrm>
          <a:prstGeom prst="rect">
            <a:avLst/>
          </a:prstGeom>
        </p:spPr>
      </p:pic>
      <p:pic>
        <p:nvPicPr>
          <p:cNvPr id="54" name="Image 53">
            <a:extLst>
              <a:ext uri="{FF2B5EF4-FFF2-40B4-BE49-F238E27FC236}">
                <a16:creationId xmlns:a16="http://schemas.microsoft.com/office/drawing/2014/main" id="{F5B5DEB0-5172-6C41-DC65-B185F68DF2BB}"/>
              </a:ext>
            </a:extLst>
          </p:cNvPr>
          <p:cNvPicPr>
            <a:picLocks noChangeAspect="1"/>
          </p:cNvPicPr>
          <p:nvPr/>
        </p:nvPicPr>
        <p:blipFill>
          <a:blip r:embed="rId21"/>
          <a:stretch>
            <a:fillRect/>
          </a:stretch>
        </p:blipFill>
        <p:spPr>
          <a:xfrm>
            <a:off x="9423149" y="3236556"/>
            <a:ext cx="857256" cy="685805"/>
          </a:xfrm>
          <a:prstGeom prst="rect">
            <a:avLst/>
          </a:prstGeom>
        </p:spPr>
      </p:pic>
      <p:pic>
        <p:nvPicPr>
          <p:cNvPr id="56" name="Image 55">
            <a:extLst>
              <a:ext uri="{FF2B5EF4-FFF2-40B4-BE49-F238E27FC236}">
                <a16:creationId xmlns:a16="http://schemas.microsoft.com/office/drawing/2014/main" id="{D5DA3A2F-2D14-2294-AEA7-33EAE406B262}"/>
              </a:ext>
            </a:extLst>
          </p:cNvPr>
          <p:cNvPicPr>
            <a:picLocks noChangeAspect="1"/>
          </p:cNvPicPr>
          <p:nvPr/>
        </p:nvPicPr>
        <p:blipFill>
          <a:blip r:embed="rId22"/>
          <a:stretch>
            <a:fillRect/>
          </a:stretch>
        </p:blipFill>
        <p:spPr>
          <a:xfrm rot="17626960">
            <a:off x="8490573" y="3070704"/>
            <a:ext cx="438153" cy="523879"/>
          </a:xfrm>
          <a:prstGeom prst="rect">
            <a:avLst/>
          </a:prstGeom>
        </p:spPr>
      </p:pic>
      <p:pic>
        <p:nvPicPr>
          <p:cNvPr id="58" name="Image 57">
            <a:extLst>
              <a:ext uri="{FF2B5EF4-FFF2-40B4-BE49-F238E27FC236}">
                <a16:creationId xmlns:a16="http://schemas.microsoft.com/office/drawing/2014/main" id="{B60C1DDF-C78B-D324-664C-E69FF28C6070}"/>
              </a:ext>
            </a:extLst>
          </p:cNvPr>
          <p:cNvPicPr>
            <a:picLocks noChangeAspect="1"/>
          </p:cNvPicPr>
          <p:nvPr/>
        </p:nvPicPr>
        <p:blipFill>
          <a:blip r:embed="rId6"/>
          <a:stretch>
            <a:fillRect/>
          </a:stretch>
        </p:blipFill>
        <p:spPr>
          <a:xfrm>
            <a:off x="9424610" y="3922361"/>
            <a:ext cx="923932" cy="523879"/>
          </a:xfrm>
          <a:prstGeom prst="rect">
            <a:avLst/>
          </a:prstGeom>
        </p:spPr>
      </p:pic>
      <p:pic>
        <p:nvPicPr>
          <p:cNvPr id="64" name="Image 63">
            <a:extLst>
              <a:ext uri="{FF2B5EF4-FFF2-40B4-BE49-F238E27FC236}">
                <a16:creationId xmlns:a16="http://schemas.microsoft.com/office/drawing/2014/main" id="{83B0E2EE-3396-2C49-CF96-F1C42AD03502}"/>
              </a:ext>
            </a:extLst>
          </p:cNvPr>
          <p:cNvPicPr>
            <a:picLocks noChangeAspect="1"/>
          </p:cNvPicPr>
          <p:nvPr/>
        </p:nvPicPr>
        <p:blipFill>
          <a:blip r:embed="rId6"/>
          <a:stretch>
            <a:fillRect/>
          </a:stretch>
        </p:blipFill>
        <p:spPr>
          <a:xfrm>
            <a:off x="7418548" y="4154745"/>
            <a:ext cx="729234" cy="523879"/>
          </a:xfrm>
          <a:prstGeom prst="rect">
            <a:avLst/>
          </a:prstGeom>
        </p:spPr>
      </p:pic>
      <p:pic>
        <p:nvPicPr>
          <p:cNvPr id="66" name="Image 65">
            <a:extLst>
              <a:ext uri="{FF2B5EF4-FFF2-40B4-BE49-F238E27FC236}">
                <a16:creationId xmlns:a16="http://schemas.microsoft.com/office/drawing/2014/main" id="{A8A3CFCC-52B7-BA7E-ABE7-0BE948469813}"/>
              </a:ext>
            </a:extLst>
          </p:cNvPr>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238029" y="6126695"/>
            <a:ext cx="11640459" cy="630805"/>
          </a:xfrm>
          <a:prstGeom prst="rect">
            <a:avLst/>
          </a:prstGeom>
          <a:noFill/>
          <a:ln>
            <a:noFill/>
          </a:ln>
        </p:spPr>
      </p:pic>
      <p:sp>
        <p:nvSpPr>
          <p:cNvPr id="3" name="Rectangle 2">
            <a:extLst>
              <a:ext uri="{FF2B5EF4-FFF2-40B4-BE49-F238E27FC236}">
                <a16:creationId xmlns:a16="http://schemas.microsoft.com/office/drawing/2014/main" id="{1E4DC6B7-01A5-F320-55AB-80174722B570}"/>
              </a:ext>
            </a:extLst>
          </p:cNvPr>
          <p:cNvSpPr/>
          <p:nvPr/>
        </p:nvSpPr>
        <p:spPr>
          <a:xfrm>
            <a:off x="3855978" y="1607803"/>
            <a:ext cx="2116385" cy="1763101"/>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4" name="Rectangle 3">
            <a:extLst>
              <a:ext uri="{FF2B5EF4-FFF2-40B4-BE49-F238E27FC236}">
                <a16:creationId xmlns:a16="http://schemas.microsoft.com/office/drawing/2014/main" id="{A6836E2C-80BB-A549-02B4-9946FD85ECE4}"/>
              </a:ext>
            </a:extLst>
          </p:cNvPr>
          <p:cNvSpPr/>
          <p:nvPr/>
        </p:nvSpPr>
        <p:spPr>
          <a:xfrm>
            <a:off x="616077" y="3069162"/>
            <a:ext cx="1035037" cy="1763101"/>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7" name="Rectangle 6">
            <a:extLst>
              <a:ext uri="{FF2B5EF4-FFF2-40B4-BE49-F238E27FC236}">
                <a16:creationId xmlns:a16="http://schemas.microsoft.com/office/drawing/2014/main" id="{918A7E67-F85B-751F-EB8C-99B8BF45D338}"/>
              </a:ext>
            </a:extLst>
          </p:cNvPr>
          <p:cNvSpPr/>
          <p:nvPr/>
        </p:nvSpPr>
        <p:spPr>
          <a:xfrm>
            <a:off x="1685184" y="2948825"/>
            <a:ext cx="2175110" cy="191655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9" name="Rectangle 8">
            <a:extLst>
              <a:ext uri="{FF2B5EF4-FFF2-40B4-BE49-F238E27FC236}">
                <a16:creationId xmlns:a16="http://schemas.microsoft.com/office/drawing/2014/main" id="{E6E19984-6807-57E6-7649-9E0891C0E872}"/>
              </a:ext>
            </a:extLst>
          </p:cNvPr>
          <p:cNvSpPr/>
          <p:nvPr/>
        </p:nvSpPr>
        <p:spPr>
          <a:xfrm>
            <a:off x="3883447" y="3768387"/>
            <a:ext cx="1301460" cy="148954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10" name="Rectangle 9">
            <a:extLst>
              <a:ext uri="{FF2B5EF4-FFF2-40B4-BE49-F238E27FC236}">
                <a16:creationId xmlns:a16="http://schemas.microsoft.com/office/drawing/2014/main" id="{C1A83730-E498-5CD8-650D-D90B50065C2E}"/>
              </a:ext>
            </a:extLst>
          </p:cNvPr>
          <p:cNvSpPr/>
          <p:nvPr/>
        </p:nvSpPr>
        <p:spPr>
          <a:xfrm>
            <a:off x="5356341" y="3509271"/>
            <a:ext cx="2025085" cy="136394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11" name="Rectangle 10">
            <a:extLst>
              <a:ext uri="{FF2B5EF4-FFF2-40B4-BE49-F238E27FC236}">
                <a16:creationId xmlns:a16="http://schemas.microsoft.com/office/drawing/2014/main" id="{E7D987F4-E804-C6D3-67BC-C0C568B6EB72}"/>
              </a:ext>
            </a:extLst>
          </p:cNvPr>
          <p:cNvSpPr/>
          <p:nvPr/>
        </p:nvSpPr>
        <p:spPr>
          <a:xfrm>
            <a:off x="7455842" y="3775736"/>
            <a:ext cx="1947538" cy="148954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12" name="Rectangle 11">
            <a:extLst>
              <a:ext uri="{FF2B5EF4-FFF2-40B4-BE49-F238E27FC236}">
                <a16:creationId xmlns:a16="http://schemas.microsoft.com/office/drawing/2014/main" id="{781FD9EE-3507-A475-638A-01BCB20E2ED5}"/>
              </a:ext>
            </a:extLst>
          </p:cNvPr>
          <p:cNvSpPr/>
          <p:nvPr/>
        </p:nvSpPr>
        <p:spPr>
          <a:xfrm>
            <a:off x="7620227" y="2260073"/>
            <a:ext cx="1259458" cy="1343129"/>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14" name="Rectangle 13">
            <a:extLst>
              <a:ext uri="{FF2B5EF4-FFF2-40B4-BE49-F238E27FC236}">
                <a16:creationId xmlns:a16="http://schemas.microsoft.com/office/drawing/2014/main" id="{4E88B93E-4587-1802-7338-B62E35490862}"/>
              </a:ext>
            </a:extLst>
          </p:cNvPr>
          <p:cNvSpPr/>
          <p:nvPr/>
        </p:nvSpPr>
        <p:spPr>
          <a:xfrm>
            <a:off x="9176544" y="3001094"/>
            <a:ext cx="1259458" cy="1343129"/>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16" name="Rectangle 15">
            <a:extLst>
              <a:ext uri="{FF2B5EF4-FFF2-40B4-BE49-F238E27FC236}">
                <a16:creationId xmlns:a16="http://schemas.microsoft.com/office/drawing/2014/main" id="{9194850C-C64C-084C-3E3F-EADC5BF33A86}"/>
              </a:ext>
            </a:extLst>
          </p:cNvPr>
          <p:cNvSpPr/>
          <p:nvPr/>
        </p:nvSpPr>
        <p:spPr>
          <a:xfrm>
            <a:off x="10452523" y="3730129"/>
            <a:ext cx="1259458" cy="1343129"/>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pic>
        <p:nvPicPr>
          <p:cNvPr id="26" name="Image 25">
            <a:extLst>
              <a:ext uri="{FF2B5EF4-FFF2-40B4-BE49-F238E27FC236}">
                <a16:creationId xmlns:a16="http://schemas.microsoft.com/office/drawing/2014/main" id="{851D0ABE-9A18-5BA2-D017-95701A39B7B1}"/>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229901" y="684075"/>
            <a:ext cx="4865680" cy="5489849"/>
          </a:xfrm>
          <a:prstGeom prst="rect">
            <a:avLst/>
          </a:prstGeom>
        </p:spPr>
      </p:pic>
    </p:spTree>
    <p:extLst>
      <p:ext uri="{BB962C8B-B14F-4D97-AF65-F5344CB8AC3E}">
        <p14:creationId xmlns:p14="http://schemas.microsoft.com/office/powerpoint/2010/main" val="41697396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C9BF4-4DA1-A07F-056B-16F5AC53F53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3576F4E-5F0C-3F22-BC49-166E3CBB9A68}"/>
              </a:ext>
            </a:extLst>
          </p:cNvPr>
          <p:cNvSpPr>
            <a:spLocks noGrp="1"/>
          </p:cNvSpPr>
          <p:nvPr>
            <p:ph type="title"/>
          </p:nvPr>
        </p:nvSpPr>
        <p:spPr>
          <a:xfrm>
            <a:off x="838200" y="1705822"/>
            <a:ext cx="10515600" cy="910856"/>
          </a:xfrm>
        </p:spPr>
        <p:txBody>
          <a:bodyPr>
            <a:normAutofit fontScale="90000"/>
          </a:bodyPr>
          <a:lstStyle/>
          <a:p>
            <a:r>
              <a:rPr lang="fr-FR" b="1" u="sng" dirty="0"/>
              <a:t>Process de </a:t>
            </a:r>
            <a:br>
              <a:rPr lang="fr-FR" b="1" u="sng" dirty="0"/>
            </a:br>
            <a:r>
              <a:rPr lang="fr-FR" b="1" u="sng" dirty="0"/>
              <a:t>valorisation</a:t>
            </a:r>
            <a:endParaRPr lang="fr-BE" b="1" u="sng" dirty="0"/>
          </a:p>
        </p:txBody>
      </p:sp>
      <p:pic>
        <p:nvPicPr>
          <p:cNvPr id="5" name="Image 4">
            <a:extLst>
              <a:ext uri="{FF2B5EF4-FFF2-40B4-BE49-F238E27FC236}">
                <a16:creationId xmlns:a16="http://schemas.microsoft.com/office/drawing/2014/main" id="{D730CFE4-7DF4-7866-777A-B89CD0C190A1}"/>
              </a:ext>
            </a:extLst>
          </p:cNvPr>
          <p:cNvPicPr>
            <a:picLocks noGrp="1" noRot="1" noMove="1" noResize="1" noEditPoints="1" noAdjustHandles="1" noChangeArrowheads="1" noChangeShapeType="1" noCrop="1"/>
          </p:cNvPicPr>
          <p:nvPr/>
        </p:nvPicPr>
        <p:blipFill>
          <a:blip r:embed="rId3"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D28C3D62-1D4B-76AB-03E4-6EDBD7B83F51}"/>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13" name="Image 12">
            <a:extLst>
              <a:ext uri="{FF2B5EF4-FFF2-40B4-BE49-F238E27FC236}">
                <a16:creationId xmlns:a16="http://schemas.microsoft.com/office/drawing/2014/main" id="{5538584E-6E5F-0835-2ADE-643E63C2DBE9}"/>
              </a:ext>
            </a:extLst>
          </p:cNvPr>
          <p:cNvPicPr>
            <a:picLocks noChangeAspect="1"/>
          </p:cNvPicPr>
          <p:nvPr/>
        </p:nvPicPr>
        <p:blipFill>
          <a:blip r:embed="rId4"/>
          <a:stretch>
            <a:fillRect/>
          </a:stretch>
        </p:blipFill>
        <p:spPr>
          <a:xfrm>
            <a:off x="434035" y="2936264"/>
            <a:ext cx="1095383" cy="1314460"/>
          </a:xfrm>
          <a:prstGeom prst="rect">
            <a:avLst/>
          </a:prstGeom>
        </p:spPr>
      </p:pic>
      <p:pic>
        <p:nvPicPr>
          <p:cNvPr id="15" name="Image 14">
            <a:extLst>
              <a:ext uri="{FF2B5EF4-FFF2-40B4-BE49-F238E27FC236}">
                <a16:creationId xmlns:a16="http://schemas.microsoft.com/office/drawing/2014/main" id="{7D567653-A31D-B262-F851-994FF184DC85}"/>
              </a:ext>
            </a:extLst>
          </p:cNvPr>
          <p:cNvPicPr>
            <a:picLocks noChangeAspect="1"/>
          </p:cNvPicPr>
          <p:nvPr/>
        </p:nvPicPr>
        <p:blipFill>
          <a:blip r:embed="rId5"/>
          <a:stretch>
            <a:fillRect/>
          </a:stretch>
        </p:blipFill>
        <p:spPr>
          <a:xfrm>
            <a:off x="500500" y="4199404"/>
            <a:ext cx="1285884" cy="600079"/>
          </a:xfrm>
          <a:prstGeom prst="rect">
            <a:avLst/>
          </a:prstGeom>
        </p:spPr>
      </p:pic>
      <p:pic>
        <p:nvPicPr>
          <p:cNvPr id="17" name="Image 16">
            <a:extLst>
              <a:ext uri="{FF2B5EF4-FFF2-40B4-BE49-F238E27FC236}">
                <a16:creationId xmlns:a16="http://schemas.microsoft.com/office/drawing/2014/main" id="{0B516C9E-D885-1876-B158-0BB4BCAA0D6A}"/>
              </a:ext>
            </a:extLst>
          </p:cNvPr>
          <p:cNvPicPr>
            <a:picLocks noChangeAspect="1"/>
          </p:cNvPicPr>
          <p:nvPr/>
        </p:nvPicPr>
        <p:blipFill>
          <a:blip r:embed="rId6"/>
          <a:stretch>
            <a:fillRect/>
          </a:stretch>
        </p:blipFill>
        <p:spPr>
          <a:xfrm>
            <a:off x="1624038" y="3440336"/>
            <a:ext cx="923932" cy="523879"/>
          </a:xfrm>
          <a:prstGeom prst="rect">
            <a:avLst/>
          </a:prstGeom>
        </p:spPr>
      </p:pic>
      <p:pic>
        <p:nvPicPr>
          <p:cNvPr id="19" name="Image 18">
            <a:extLst>
              <a:ext uri="{FF2B5EF4-FFF2-40B4-BE49-F238E27FC236}">
                <a16:creationId xmlns:a16="http://schemas.microsoft.com/office/drawing/2014/main" id="{3EAB35DE-42D3-B6BD-9EE8-DBED36FC199D}"/>
              </a:ext>
            </a:extLst>
          </p:cNvPr>
          <p:cNvPicPr>
            <a:picLocks noChangeAspect="1"/>
          </p:cNvPicPr>
          <p:nvPr/>
        </p:nvPicPr>
        <p:blipFill>
          <a:blip r:embed="rId7"/>
          <a:stretch>
            <a:fillRect/>
          </a:stretch>
        </p:blipFill>
        <p:spPr>
          <a:xfrm>
            <a:off x="2475126" y="3033034"/>
            <a:ext cx="1181109" cy="1200159"/>
          </a:xfrm>
          <a:prstGeom prst="rect">
            <a:avLst/>
          </a:prstGeom>
        </p:spPr>
      </p:pic>
      <p:pic>
        <p:nvPicPr>
          <p:cNvPr id="21" name="Image 20">
            <a:extLst>
              <a:ext uri="{FF2B5EF4-FFF2-40B4-BE49-F238E27FC236}">
                <a16:creationId xmlns:a16="http://schemas.microsoft.com/office/drawing/2014/main" id="{F161F952-18E8-34BB-FC1A-E6510B8A57CD}"/>
              </a:ext>
            </a:extLst>
          </p:cNvPr>
          <p:cNvPicPr>
            <a:picLocks noChangeAspect="1"/>
          </p:cNvPicPr>
          <p:nvPr/>
        </p:nvPicPr>
        <p:blipFill>
          <a:blip r:embed="rId8"/>
          <a:stretch>
            <a:fillRect/>
          </a:stretch>
        </p:blipFill>
        <p:spPr>
          <a:xfrm>
            <a:off x="2363369" y="4244617"/>
            <a:ext cx="1590687" cy="514354"/>
          </a:xfrm>
          <a:prstGeom prst="rect">
            <a:avLst/>
          </a:prstGeom>
        </p:spPr>
      </p:pic>
      <p:pic>
        <p:nvPicPr>
          <p:cNvPr id="23" name="Image 22">
            <a:extLst>
              <a:ext uri="{FF2B5EF4-FFF2-40B4-BE49-F238E27FC236}">
                <a16:creationId xmlns:a16="http://schemas.microsoft.com/office/drawing/2014/main" id="{A33E56C2-6F64-3FEE-68EF-8670D5EA66CC}"/>
              </a:ext>
            </a:extLst>
          </p:cNvPr>
          <p:cNvPicPr>
            <a:picLocks noChangeAspect="1"/>
          </p:cNvPicPr>
          <p:nvPr/>
        </p:nvPicPr>
        <p:blipFill>
          <a:blip r:embed="rId9"/>
          <a:stretch>
            <a:fillRect/>
          </a:stretch>
        </p:blipFill>
        <p:spPr>
          <a:xfrm>
            <a:off x="3797253" y="2752044"/>
            <a:ext cx="676280" cy="561979"/>
          </a:xfrm>
          <a:prstGeom prst="rect">
            <a:avLst/>
          </a:prstGeom>
        </p:spPr>
      </p:pic>
      <p:pic>
        <p:nvPicPr>
          <p:cNvPr id="25" name="Image 24">
            <a:extLst>
              <a:ext uri="{FF2B5EF4-FFF2-40B4-BE49-F238E27FC236}">
                <a16:creationId xmlns:a16="http://schemas.microsoft.com/office/drawing/2014/main" id="{BCD8F966-E434-55AA-6E02-624007A791C9}"/>
              </a:ext>
            </a:extLst>
          </p:cNvPr>
          <p:cNvPicPr>
            <a:picLocks noChangeAspect="1"/>
          </p:cNvPicPr>
          <p:nvPr/>
        </p:nvPicPr>
        <p:blipFill>
          <a:blip r:embed="rId10"/>
          <a:stretch>
            <a:fillRect/>
          </a:stretch>
        </p:blipFill>
        <p:spPr>
          <a:xfrm>
            <a:off x="3814374" y="3860152"/>
            <a:ext cx="685805" cy="428628"/>
          </a:xfrm>
          <a:prstGeom prst="rect">
            <a:avLst/>
          </a:prstGeom>
        </p:spPr>
      </p:pic>
      <p:pic>
        <p:nvPicPr>
          <p:cNvPr id="27" name="Image 26">
            <a:extLst>
              <a:ext uri="{FF2B5EF4-FFF2-40B4-BE49-F238E27FC236}">
                <a16:creationId xmlns:a16="http://schemas.microsoft.com/office/drawing/2014/main" id="{0F4D992E-47F2-E823-FF0D-547D72F0E777}"/>
              </a:ext>
            </a:extLst>
          </p:cNvPr>
          <p:cNvPicPr>
            <a:picLocks noChangeAspect="1"/>
          </p:cNvPicPr>
          <p:nvPr/>
        </p:nvPicPr>
        <p:blipFill>
          <a:blip r:embed="rId11"/>
          <a:stretch>
            <a:fillRect/>
          </a:stretch>
        </p:blipFill>
        <p:spPr>
          <a:xfrm>
            <a:off x="4524735" y="2077303"/>
            <a:ext cx="600079" cy="1095383"/>
          </a:xfrm>
          <a:prstGeom prst="rect">
            <a:avLst/>
          </a:prstGeom>
        </p:spPr>
      </p:pic>
      <p:pic>
        <p:nvPicPr>
          <p:cNvPr id="29" name="Image 28">
            <a:extLst>
              <a:ext uri="{FF2B5EF4-FFF2-40B4-BE49-F238E27FC236}">
                <a16:creationId xmlns:a16="http://schemas.microsoft.com/office/drawing/2014/main" id="{84A16A3D-844C-A649-3C31-5EF8E0064358}"/>
              </a:ext>
            </a:extLst>
          </p:cNvPr>
          <p:cNvPicPr>
            <a:picLocks noChangeAspect="1"/>
          </p:cNvPicPr>
          <p:nvPr/>
        </p:nvPicPr>
        <p:blipFill>
          <a:blip r:embed="rId12"/>
          <a:stretch>
            <a:fillRect/>
          </a:stretch>
        </p:blipFill>
        <p:spPr>
          <a:xfrm>
            <a:off x="5195823" y="2232939"/>
            <a:ext cx="676280" cy="676280"/>
          </a:xfrm>
          <a:prstGeom prst="rect">
            <a:avLst/>
          </a:prstGeom>
        </p:spPr>
      </p:pic>
      <p:pic>
        <p:nvPicPr>
          <p:cNvPr id="31" name="Image 30">
            <a:extLst>
              <a:ext uri="{FF2B5EF4-FFF2-40B4-BE49-F238E27FC236}">
                <a16:creationId xmlns:a16="http://schemas.microsoft.com/office/drawing/2014/main" id="{BE7D3539-70B9-DC95-5D96-EC2AB3C8B6B9}"/>
              </a:ext>
            </a:extLst>
          </p:cNvPr>
          <p:cNvPicPr>
            <a:picLocks noChangeAspect="1"/>
          </p:cNvPicPr>
          <p:nvPr/>
        </p:nvPicPr>
        <p:blipFill>
          <a:blip r:embed="rId13"/>
          <a:stretch>
            <a:fillRect/>
          </a:stretch>
        </p:blipFill>
        <p:spPr>
          <a:xfrm>
            <a:off x="4549036" y="3974738"/>
            <a:ext cx="352428" cy="733430"/>
          </a:xfrm>
          <a:prstGeom prst="rect">
            <a:avLst/>
          </a:prstGeom>
        </p:spPr>
      </p:pic>
      <p:pic>
        <p:nvPicPr>
          <p:cNvPr id="33" name="Image 32">
            <a:extLst>
              <a:ext uri="{FF2B5EF4-FFF2-40B4-BE49-F238E27FC236}">
                <a16:creationId xmlns:a16="http://schemas.microsoft.com/office/drawing/2014/main" id="{D7E12567-4A74-2B9A-7A53-DF0D52F0F610}"/>
              </a:ext>
            </a:extLst>
          </p:cNvPr>
          <p:cNvPicPr>
            <a:picLocks noChangeAspect="1"/>
          </p:cNvPicPr>
          <p:nvPr/>
        </p:nvPicPr>
        <p:blipFill>
          <a:blip r:embed="rId14"/>
          <a:stretch>
            <a:fillRect/>
          </a:stretch>
        </p:blipFill>
        <p:spPr>
          <a:xfrm>
            <a:off x="4134531" y="4720133"/>
            <a:ext cx="1028708" cy="495304"/>
          </a:xfrm>
          <a:prstGeom prst="rect">
            <a:avLst/>
          </a:prstGeom>
        </p:spPr>
      </p:pic>
      <p:pic>
        <p:nvPicPr>
          <p:cNvPr id="35" name="Image 34">
            <a:extLst>
              <a:ext uri="{FF2B5EF4-FFF2-40B4-BE49-F238E27FC236}">
                <a16:creationId xmlns:a16="http://schemas.microsoft.com/office/drawing/2014/main" id="{62DD07EA-ED6B-5D26-F02E-60C2701827E2}"/>
              </a:ext>
            </a:extLst>
          </p:cNvPr>
          <p:cNvPicPr>
            <a:picLocks noChangeAspect="1"/>
          </p:cNvPicPr>
          <p:nvPr/>
        </p:nvPicPr>
        <p:blipFill>
          <a:blip r:embed="rId15"/>
          <a:stretch>
            <a:fillRect/>
          </a:stretch>
        </p:blipFill>
        <p:spPr>
          <a:xfrm>
            <a:off x="6372422" y="3443109"/>
            <a:ext cx="981082" cy="1295409"/>
          </a:xfrm>
          <a:prstGeom prst="rect">
            <a:avLst/>
          </a:prstGeom>
        </p:spPr>
      </p:pic>
      <p:pic>
        <p:nvPicPr>
          <p:cNvPr id="37" name="Image 36">
            <a:extLst>
              <a:ext uri="{FF2B5EF4-FFF2-40B4-BE49-F238E27FC236}">
                <a16:creationId xmlns:a16="http://schemas.microsoft.com/office/drawing/2014/main" id="{BAD02119-E1EF-E18E-38A9-612F668B2F7F}"/>
              </a:ext>
            </a:extLst>
          </p:cNvPr>
          <p:cNvPicPr>
            <a:picLocks noChangeAspect="1"/>
          </p:cNvPicPr>
          <p:nvPr/>
        </p:nvPicPr>
        <p:blipFill>
          <a:blip r:embed="rId16"/>
          <a:stretch>
            <a:fillRect/>
          </a:stretch>
        </p:blipFill>
        <p:spPr>
          <a:xfrm rot="15084156">
            <a:off x="5478311" y="3526826"/>
            <a:ext cx="590554" cy="838206"/>
          </a:xfrm>
          <a:prstGeom prst="rect">
            <a:avLst/>
          </a:prstGeom>
        </p:spPr>
      </p:pic>
      <p:pic>
        <p:nvPicPr>
          <p:cNvPr id="41" name="Image 40">
            <a:extLst>
              <a:ext uri="{FF2B5EF4-FFF2-40B4-BE49-F238E27FC236}">
                <a16:creationId xmlns:a16="http://schemas.microsoft.com/office/drawing/2014/main" id="{8AB1DA0C-A00F-ECCE-D74C-8DA0EC686817}"/>
              </a:ext>
            </a:extLst>
          </p:cNvPr>
          <p:cNvPicPr>
            <a:picLocks noChangeAspect="1"/>
          </p:cNvPicPr>
          <p:nvPr/>
        </p:nvPicPr>
        <p:blipFill>
          <a:blip r:embed="rId17"/>
          <a:stretch>
            <a:fillRect/>
          </a:stretch>
        </p:blipFill>
        <p:spPr>
          <a:xfrm>
            <a:off x="7643952" y="2699640"/>
            <a:ext cx="590554" cy="809631"/>
          </a:xfrm>
          <a:prstGeom prst="rect">
            <a:avLst/>
          </a:prstGeom>
        </p:spPr>
      </p:pic>
      <p:pic>
        <p:nvPicPr>
          <p:cNvPr id="43" name="Image 42">
            <a:extLst>
              <a:ext uri="{FF2B5EF4-FFF2-40B4-BE49-F238E27FC236}">
                <a16:creationId xmlns:a16="http://schemas.microsoft.com/office/drawing/2014/main" id="{B34A6007-7CFE-9C8F-9F0C-CC55FC1541B1}"/>
              </a:ext>
            </a:extLst>
          </p:cNvPr>
          <p:cNvPicPr>
            <a:picLocks noChangeAspect="1"/>
          </p:cNvPicPr>
          <p:nvPr/>
        </p:nvPicPr>
        <p:blipFill>
          <a:blip r:embed="rId18"/>
          <a:stretch>
            <a:fillRect/>
          </a:stretch>
        </p:blipFill>
        <p:spPr>
          <a:xfrm>
            <a:off x="8165121" y="3790195"/>
            <a:ext cx="1238259" cy="1304935"/>
          </a:xfrm>
          <a:prstGeom prst="rect">
            <a:avLst/>
          </a:prstGeom>
        </p:spPr>
      </p:pic>
      <p:pic>
        <p:nvPicPr>
          <p:cNvPr id="48" name="Image 47">
            <a:extLst>
              <a:ext uri="{FF2B5EF4-FFF2-40B4-BE49-F238E27FC236}">
                <a16:creationId xmlns:a16="http://schemas.microsoft.com/office/drawing/2014/main" id="{A0FA4B4B-950F-04DF-70F6-611F6E58A885}"/>
              </a:ext>
            </a:extLst>
          </p:cNvPr>
          <p:cNvPicPr>
            <a:picLocks noChangeAspect="1"/>
          </p:cNvPicPr>
          <p:nvPr/>
        </p:nvPicPr>
        <p:blipFill>
          <a:blip r:embed="rId19"/>
          <a:stretch>
            <a:fillRect/>
          </a:stretch>
        </p:blipFill>
        <p:spPr>
          <a:xfrm>
            <a:off x="10516965" y="3700897"/>
            <a:ext cx="342903" cy="685805"/>
          </a:xfrm>
          <a:prstGeom prst="rect">
            <a:avLst/>
          </a:prstGeom>
        </p:spPr>
      </p:pic>
      <p:pic>
        <p:nvPicPr>
          <p:cNvPr id="50" name="Image 49">
            <a:extLst>
              <a:ext uri="{FF2B5EF4-FFF2-40B4-BE49-F238E27FC236}">
                <a16:creationId xmlns:a16="http://schemas.microsoft.com/office/drawing/2014/main" id="{7865CDC3-B431-5120-1305-D329B6E992BC}"/>
              </a:ext>
            </a:extLst>
          </p:cNvPr>
          <p:cNvPicPr>
            <a:picLocks noChangeAspect="1"/>
          </p:cNvPicPr>
          <p:nvPr/>
        </p:nvPicPr>
        <p:blipFill>
          <a:blip r:embed="rId20"/>
          <a:stretch>
            <a:fillRect/>
          </a:stretch>
        </p:blipFill>
        <p:spPr>
          <a:xfrm>
            <a:off x="10436002" y="4416684"/>
            <a:ext cx="847731" cy="571504"/>
          </a:xfrm>
          <a:prstGeom prst="rect">
            <a:avLst/>
          </a:prstGeom>
        </p:spPr>
      </p:pic>
      <p:pic>
        <p:nvPicPr>
          <p:cNvPr id="54" name="Image 53">
            <a:extLst>
              <a:ext uri="{FF2B5EF4-FFF2-40B4-BE49-F238E27FC236}">
                <a16:creationId xmlns:a16="http://schemas.microsoft.com/office/drawing/2014/main" id="{7E121FD3-406B-E9B8-630F-DFF3A25E0834}"/>
              </a:ext>
            </a:extLst>
          </p:cNvPr>
          <p:cNvPicPr>
            <a:picLocks noChangeAspect="1"/>
          </p:cNvPicPr>
          <p:nvPr/>
        </p:nvPicPr>
        <p:blipFill>
          <a:blip r:embed="rId21"/>
          <a:stretch>
            <a:fillRect/>
          </a:stretch>
        </p:blipFill>
        <p:spPr>
          <a:xfrm>
            <a:off x="9423149" y="3236556"/>
            <a:ext cx="857256" cy="685805"/>
          </a:xfrm>
          <a:prstGeom prst="rect">
            <a:avLst/>
          </a:prstGeom>
        </p:spPr>
      </p:pic>
      <p:pic>
        <p:nvPicPr>
          <p:cNvPr id="56" name="Image 55">
            <a:extLst>
              <a:ext uri="{FF2B5EF4-FFF2-40B4-BE49-F238E27FC236}">
                <a16:creationId xmlns:a16="http://schemas.microsoft.com/office/drawing/2014/main" id="{795FABD7-CEF9-4C17-9721-58A5C2C72029}"/>
              </a:ext>
            </a:extLst>
          </p:cNvPr>
          <p:cNvPicPr>
            <a:picLocks noChangeAspect="1"/>
          </p:cNvPicPr>
          <p:nvPr/>
        </p:nvPicPr>
        <p:blipFill>
          <a:blip r:embed="rId22"/>
          <a:stretch>
            <a:fillRect/>
          </a:stretch>
        </p:blipFill>
        <p:spPr>
          <a:xfrm rot="17626960">
            <a:off x="8490573" y="3070704"/>
            <a:ext cx="438153" cy="523879"/>
          </a:xfrm>
          <a:prstGeom prst="rect">
            <a:avLst/>
          </a:prstGeom>
        </p:spPr>
      </p:pic>
      <p:pic>
        <p:nvPicPr>
          <p:cNvPr id="58" name="Image 57">
            <a:extLst>
              <a:ext uri="{FF2B5EF4-FFF2-40B4-BE49-F238E27FC236}">
                <a16:creationId xmlns:a16="http://schemas.microsoft.com/office/drawing/2014/main" id="{72F0E642-0A4E-D71F-9B40-EC85D99E7EFA}"/>
              </a:ext>
            </a:extLst>
          </p:cNvPr>
          <p:cNvPicPr>
            <a:picLocks noChangeAspect="1"/>
          </p:cNvPicPr>
          <p:nvPr/>
        </p:nvPicPr>
        <p:blipFill>
          <a:blip r:embed="rId6"/>
          <a:stretch>
            <a:fillRect/>
          </a:stretch>
        </p:blipFill>
        <p:spPr>
          <a:xfrm>
            <a:off x="9424610" y="3922361"/>
            <a:ext cx="923932" cy="523879"/>
          </a:xfrm>
          <a:prstGeom prst="rect">
            <a:avLst/>
          </a:prstGeom>
        </p:spPr>
      </p:pic>
      <p:pic>
        <p:nvPicPr>
          <p:cNvPr id="64" name="Image 63">
            <a:extLst>
              <a:ext uri="{FF2B5EF4-FFF2-40B4-BE49-F238E27FC236}">
                <a16:creationId xmlns:a16="http://schemas.microsoft.com/office/drawing/2014/main" id="{2F396F50-32E6-2F49-6796-220E9E2D26A5}"/>
              </a:ext>
            </a:extLst>
          </p:cNvPr>
          <p:cNvPicPr>
            <a:picLocks noChangeAspect="1"/>
          </p:cNvPicPr>
          <p:nvPr/>
        </p:nvPicPr>
        <p:blipFill>
          <a:blip r:embed="rId6"/>
          <a:stretch>
            <a:fillRect/>
          </a:stretch>
        </p:blipFill>
        <p:spPr>
          <a:xfrm>
            <a:off x="7418548" y="4154745"/>
            <a:ext cx="729234" cy="523879"/>
          </a:xfrm>
          <a:prstGeom prst="rect">
            <a:avLst/>
          </a:prstGeom>
        </p:spPr>
      </p:pic>
      <p:pic>
        <p:nvPicPr>
          <p:cNvPr id="66" name="Image 65">
            <a:extLst>
              <a:ext uri="{FF2B5EF4-FFF2-40B4-BE49-F238E27FC236}">
                <a16:creationId xmlns:a16="http://schemas.microsoft.com/office/drawing/2014/main" id="{3632BB35-47ED-95C6-2483-83E048ABC862}"/>
              </a:ext>
            </a:extLst>
          </p:cNvPr>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238029" y="6126695"/>
            <a:ext cx="11640459" cy="630805"/>
          </a:xfrm>
          <a:prstGeom prst="rect">
            <a:avLst/>
          </a:prstGeom>
          <a:noFill/>
          <a:ln>
            <a:noFill/>
          </a:ln>
        </p:spPr>
      </p:pic>
      <p:sp>
        <p:nvSpPr>
          <p:cNvPr id="3" name="Rectangle 2">
            <a:extLst>
              <a:ext uri="{FF2B5EF4-FFF2-40B4-BE49-F238E27FC236}">
                <a16:creationId xmlns:a16="http://schemas.microsoft.com/office/drawing/2014/main" id="{93831896-FCB5-3007-22F2-446FE965CA16}"/>
              </a:ext>
            </a:extLst>
          </p:cNvPr>
          <p:cNvSpPr/>
          <p:nvPr/>
        </p:nvSpPr>
        <p:spPr>
          <a:xfrm>
            <a:off x="3855978" y="1607803"/>
            <a:ext cx="2116385" cy="1763101"/>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9" name="Rectangle 8">
            <a:extLst>
              <a:ext uri="{FF2B5EF4-FFF2-40B4-BE49-F238E27FC236}">
                <a16:creationId xmlns:a16="http://schemas.microsoft.com/office/drawing/2014/main" id="{9FDA89D0-23A4-7D98-4DD1-B68414D4CA9A}"/>
              </a:ext>
            </a:extLst>
          </p:cNvPr>
          <p:cNvSpPr/>
          <p:nvPr/>
        </p:nvSpPr>
        <p:spPr>
          <a:xfrm>
            <a:off x="3883447" y="3768387"/>
            <a:ext cx="1301460" cy="148954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10" name="Rectangle 9">
            <a:extLst>
              <a:ext uri="{FF2B5EF4-FFF2-40B4-BE49-F238E27FC236}">
                <a16:creationId xmlns:a16="http://schemas.microsoft.com/office/drawing/2014/main" id="{A3EEE417-F1C0-9C0D-4667-6B4240E7405B}"/>
              </a:ext>
            </a:extLst>
          </p:cNvPr>
          <p:cNvSpPr/>
          <p:nvPr/>
        </p:nvSpPr>
        <p:spPr>
          <a:xfrm>
            <a:off x="5356341" y="3509271"/>
            <a:ext cx="2025085" cy="1363944"/>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11" name="Rectangle 10">
            <a:extLst>
              <a:ext uri="{FF2B5EF4-FFF2-40B4-BE49-F238E27FC236}">
                <a16:creationId xmlns:a16="http://schemas.microsoft.com/office/drawing/2014/main" id="{6AA2AAD9-CBB7-7CF2-B9DA-9E6C82C9E819}"/>
              </a:ext>
            </a:extLst>
          </p:cNvPr>
          <p:cNvSpPr/>
          <p:nvPr/>
        </p:nvSpPr>
        <p:spPr>
          <a:xfrm>
            <a:off x="7455842" y="3775736"/>
            <a:ext cx="1947538" cy="1489545"/>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12" name="Rectangle 11">
            <a:extLst>
              <a:ext uri="{FF2B5EF4-FFF2-40B4-BE49-F238E27FC236}">
                <a16:creationId xmlns:a16="http://schemas.microsoft.com/office/drawing/2014/main" id="{B84BA56A-356A-2494-2FF1-023240B878DC}"/>
              </a:ext>
            </a:extLst>
          </p:cNvPr>
          <p:cNvSpPr/>
          <p:nvPr/>
        </p:nvSpPr>
        <p:spPr>
          <a:xfrm>
            <a:off x="7620227" y="2260073"/>
            <a:ext cx="1259458" cy="1343129"/>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14" name="Rectangle 13">
            <a:extLst>
              <a:ext uri="{FF2B5EF4-FFF2-40B4-BE49-F238E27FC236}">
                <a16:creationId xmlns:a16="http://schemas.microsoft.com/office/drawing/2014/main" id="{F94CAE71-CA88-A4C6-82D0-F26E2CA7BB94}"/>
              </a:ext>
            </a:extLst>
          </p:cNvPr>
          <p:cNvSpPr/>
          <p:nvPr/>
        </p:nvSpPr>
        <p:spPr>
          <a:xfrm>
            <a:off x="9176544" y="3001094"/>
            <a:ext cx="1259458" cy="1343129"/>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
        <p:nvSpPr>
          <p:cNvPr id="16" name="Rectangle 15">
            <a:extLst>
              <a:ext uri="{FF2B5EF4-FFF2-40B4-BE49-F238E27FC236}">
                <a16:creationId xmlns:a16="http://schemas.microsoft.com/office/drawing/2014/main" id="{064730CF-C084-5680-6E17-9E04A993F1E6}"/>
              </a:ext>
            </a:extLst>
          </p:cNvPr>
          <p:cNvSpPr/>
          <p:nvPr/>
        </p:nvSpPr>
        <p:spPr>
          <a:xfrm>
            <a:off x="10452523" y="3730129"/>
            <a:ext cx="1259458" cy="1343129"/>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fr-BE"/>
          </a:p>
        </p:txBody>
      </p:sp>
    </p:spTree>
    <p:extLst>
      <p:ext uri="{BB962C8B-B14F-4D97-AF65-F5344CB8AC3E}">
        <p14:creationId xmlns:p14="http://schemas.microsoft.com/office/powerpoint/2010/main" val="5951992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14"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FCFF2-F8F7-5259-D309-DC5563DBB0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7550CFA-F5B6-BAD5-CF07-13C3BBE206DB}"/>
              </a:ext>
            </a:extLst>
          </p:cNvPr>
          <p:cNvSpPr>
            <a:spLocks noGrp="1"/>
          </p:cNvSpPr>
          <p:nvPr>
            <p:ph type="title"/>
          </p:nvPr>
        </p:nvSpPr>
        <p:spPr>
          <a:xfrm>
            <a:off x="836682" y="1715633"/>
            <a:ext cx="10515600" cy="910856"/>
          </a:xfrm>
        </p:spPr>
        <p:txBody>
          <a:bodyPr/>
          <a:lstStyle/>
          <a:p>
            <a:r>
              <a:rPr lang="fr-FR" b="1" u="sng" dirty="0"/>
              <a:t>Contexte du projet</a:t>
            </a:r>
            <a:endParaRPr lang="fr-BE" b="1" u="sng" dirty="0"/>
          </a:p>
        </p:txBody>
      </p:sp>
      <p:sp>
        <p:nvSpPr>
          <p:cNvPr id="3" name="Espace réservé du contenu 2">
            <a:extLst>
              <a:ext uri="{FF2B5EF4-FFF2-40B4-BE49-F238E27FC236}">
                <a16:creationId xmlns:a16="http://schemas.microsoft.com/office/drawing/2014/main" id="{761A21A8-4BE3-376C-9E9A-BD1E15EBE4FF}"/>
              </a:ext>
            </a:extLst>
          </p:cNvPr>
          <p:cNvSpPr>
            <a:spLocks noGrp="1"/>
          </p:cNvSpPr>
          <p:nvPr>
            <p:ph idx="1"/>
          </p:nvPr>
        </p:nvSpPr>
        <p:spPr>
          <a:xfrm>
            <a:off x="838200" y="2543176"/>
            <a:ext cx="10953750" cy="3400424"/>
          </a:xfrm>
        </p:spPr>
        <p:txBody>
          <a:bodyPr>
            <a:normAutofit fontScale="92500" lnSpcReduction="20000"/>
          </a:bodyPr>
          <a:lstStyle/>
          <a:p>
            <a:pPr>
              <a:buFont typeface="Wingdings" panose="05000000000000000000" pitchFamily="2" charset="2"/>
              <a:buChar char="à"/>
            </a:pPr>
            <a:r>
              <a:rPr lang="fr-FR" dirty="0">
                <a:sym typeface="Wingdings" panose="05000000000000000000" pitchFamily="2" charset="2"/>
              </a:rPr>
              <a:t>Fromagerie du Vieux Moulin</a:t>
            </a:r>
          </a:p>
          <a:p>
            <a:pPr>
              <a:buFont typeface="Wingdings" panose="05000000000000000000" pitchFamily="2" charset="2"/>
              <a:buChar char="à"/>
            </a:pPr>
            <a:r>
              <a:rPr lang="fr-FR" dirty="0"/>
              <a:t>Soutenir un système agroalimentaire durable et circulaire</a:t>
            </a:r>
          </a:p>
          <a:p>
            <a:pPr>
              <a:buFont typeface="Wingdings" panose="05000000000000000000" pitchFamily="2" charset="2"/>
              <a:buChar char="à"/>
            </a:pPr>
            <a:r>
              <a:rPr lang="fr-FR" dirty="0">
                <a:sym typeface="Wingdings" panose="05000000000000000000" pitchFamily="2" charset="2"/>
              </a:rPr>
              <a:t>R</a:t>
            </a:r>
            <a:r>
              <a:rPr lang="fr-FR" dirty="0"/>
              <a:t>enforçant les circuits courts de la production laitière.</a:t>
            </a:r>
          </a:p>
          <a:p>
            <a:pPr>
              <a:buFont typeface="Wingdings" panose="05000000000000000000" pitchFamily="2" charset="2"/>
              <a:buChar char="à"/>
            </a:pPr>
            <a:r>
              <a:rPr lang="fr-FR" dirty="0">
                <a:sym typeface="Wingdings" panose="05000000000000000000" pitchFamily="2" charset="2"/>
              </a:rPr>
              <a:t>Réduire les impacts environnementaux </a:t>
            </a:r>
          </a:p>
          <a:p>
            <a:pPr>
              <a:buFont typeface="Wingdings" panose="05000000000000000000" pitchFamily="2" charset="2"/>
              <a:buChar char="à"/>
            </a:pPr>
            <a:r>
              <a:rPr lang="fr-FR" dirty="0"/>
              <a:t>Soutenir des filières locales et écoresponsables</a:t>
            </a:r>
          </a:p>
          <a:p>
            <a:pPr>
              <a:buFont typeface="Wingdings" panose="05000000000000000000" pitchFamily="2" charset="2"/>
              <a:buChar char="à"/>
            </a:pPr>
            <a:r>
              <a:rPr lang="fr-FR" dirty="0">
                <a:sym typeface="Wingdings" panose="05000000000000000000" pitchFamily="2" charset="2"/>
              </a:rPr>
              <a:t>Economie circulaire</a:t>
            </a:r>
          </a:p>
          <a:p>
            <a:pPr>
              <a:buFont typeface="Wingdings" panose="05000000000000000000" pitchFamily="2" charset="2"/>
              <a:buChar char="à"/>
            </a:pPr>
            <a:r>
              <a:rPr lang="fr-FR" dirty="0">
                <a:sym typeface="Wingdings" panose="05000000000000000000" pitchFamily="2" charset="2"/>
              </a:rPr>
              <a:t>Déchet &gt;&lt; ressource</a:t>
            </a:r>
          </a:p>
          <a:p>
            <a:pPr marL="0" indent="0">
              <a:buNone/>
            </a:pPr>
            <a:r>
              <a:rPr lang="fr-FR" dirty="0">
                <a:sym typeface="Wingdings" panose="05000000000000000000" pitchFamily="2" charset="2"/>
              </a:rPr>
              <a:t>A</a:t>
            </a:r>
            <a:r>
              <a:rPr lang="fr-FR" dirty="0"/>
              <a:t>méliorer la santé intestinale et le bien-être</a:t>
            </a:r>
          </a:p>
          <a:p>
            <a:pPr marL="0" indent="0">
              <a:buNone/>
            </a:pPr>
            <a:endParaRPr lang="fr-FR" dirty="0"/>
          </a:p>
        </p:txBody>
      </p:sp>
      <p:pic>
        <p:nvPicPr>
          <p:cNvPr id="5" name="Image 4">
            <a:extLst>
              <a:ext uri="{FF2B5EF4-FFF2-40B4-BE49-F238E27FC236}">
                <a16:creationId xmlns:a16="http://schemas.microsoft.com/office/drawing/2014/main" id="{41906F83-F158-0B92-376C-75FAC847EBCC}"/>
              </a:ext>
            </a:extLst>
          </p:cNvPr>
          <p:cNvPicPr>
            <a:picLocks noGrp="1" noRot="1" noMove="1" noResize="1" noEditPoints="1" noAdjustHandles="1" noChangeArrowheads="1" noChangeShapeType="1" noCrop="1"/>
          </p:cNvPicPr>
          <p:nvPr/>
        </p:nvPicPr>
        <p:blipFill>
          <a:blip r:embed="rId3"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89599BCF-C2C8-B3C4-2F4F-C3A575F4CFE1}"/>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8" name="Image 7">
            <a:extLst>
              <a:ext uri="{FF2B5EF4-FFF2-40B4-BE49-F238E27FC236}">
                <a16:creationId xmlns:a16="http://schemas.microsoft.com/office/drawing/2014/main" id="{08F05F12-1AE0-4C86-25DC-B7B00877E25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8029" y="6126695"/>
            <a:ext cx="11640459" cy="630805"/>
          </a:xfrm>
          <a:prstGeom prst="rect">
            <a:avLst/>
          </a:prstGeom>
          <a:noFill/>
          <a:ln>
            <a:noFill/>
          </a:ln>
        </p:spPr>
      </p:pic>
    </p:spTree>
    <p:extLst>
      <p:ext uri="{BB962C8B-B14F-4D97-AF65-F5344CB8AC3E}">
        <p14:creationId xmlns:p14="http://schemas.microsoft.com/office/powerpoint/2010/main" val="39076271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03EED-6F57-96F1-6366-BBBDE349E408}"/>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1AC32560-E36B-5A25-7372-E86FCEADC481}"/>
              </a:ext>
            </a:extLst>
          </p:cNvPr>
          <p:cNvPicPr>
            <a:picLocks noChangeAspect="1"/>
          </p:cNvPicPr>
          <p:nvPr/>
        </p:nvPicPr>
        <p:blipFill>
          <a:blip r:embed="rId3"/>
          <a:stretch>
            <a:fillRect/>
          </a:stretch>
        </p:blipFill>
        <p:spPr>
          <a:xfrm>
            <a:off x="3356043" y="299103"/>
            <a:ext cx="8550612" cy="6044398"/>
          </a:xfrm>
          <a:prstGeom prst="rect">
            <a:avLst/>
          </a:prstGeom>
        </p:spPr>
      </p:pic>
    </p:spTree>
    <p:extLst>
      <p:ext uri="{BB962C8B-B14F-4D97-AF65-F5344CB8AC3E}">
        <p14:creationId xmlns:p14="http://schemas.microsoft.com/office/powerpoint/2010/main" val="27875724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20491-3A72-05EF-7D67-670E10048CCA}"/>
            </a:ext>
          </a:extLst>
        </p:cNvPr>
        <p:cNvGrpSpPr/>
        <p:nvPr/>
      </p:nvGrpSpPr>
      <p:grpSpPr>
        <a:xfrm>
          <a:off x="0" y="0"/>
          <a:ext cx="0" cy="0"/>
          <a:chOff x="0" y="0"/>
          <a:chExt cx="0" cy="0"/>
        </a:xfrm>
      </p:grpSpPr>
      <p:pic>
        <p:nvPicPr>
          <p:cNvPr id="16" name="Image 15">
            <a:extLst>
              <a:ext uri="{FF2B5EF4-FFF2-40B4-BE49-F238E27FC236}">
                <a16:creationId xmlns:a16="http://schemas.microsoft.com/office/drawing/2014/main" id="{9A0D70CA-843E-4A6B-335A-732953C7CBA8}"/>
              </a:ext>
            </a:extLst>
          </p:cNvPr>
          <p:cNvPicPr>
            <a:picLocks noChangeAspect="1"/>
          </p:cNvPicPr>
          <p:nvPr/>
        </p:nvPicPr>
        <p:blipFill>
          <a:blip r:embed="rId3"/>
          <a:stretch>
            <a:fillRect/>
          </a:stretch>
        </p:blipFill>
        <p:spPr>
          <a:xfrm>
            <a:off x="5819909" y="1227381"/>
            <a:ext cx="6228969" cy="4403237"/>
          </a:xfrm>
          <a:prstGeom prst="rect">
            <a:avLst/>
          </a:prstGeom>
        </p:spPr>
      </p:pic>
      <p:sp>
        <p:nvSpPr>
          <p:cNvPr id="2" name="Titre 1">
            <a:extLst>
              <a:ext uri="{FF2B5EF4-FFF2-40B4-BE49-F238E27FC236}">
                <a16:creationId xmlns:a16="http://schemas.microsoft.com/office/drawing/2014/main" id="{E4D9CFAC-2CCF-300A-A5A8-B8DB9043F4E3}"/>
              </a:ext>
            </a:extLst>
          </p:cNvPr>
          <p:cNvSpPr>
            <a:spLocks noGrp="1"/>
          </p:cNvSpPr>
          <p:nvPr>
            <p:ph type="title"/>
          </p:nvPr>
        </p:nvSpPr>
        <p:spPr>
          <a:xfrm>
            <a:off x="836682" y="1715633"/>
            <a:ext cx="10515600" cy="910856"/>
          </a:xfrm>
        </p:spPr>
        <p:txBody>
          <a:bodyPr/>
          <a:lstStyle/>
          <a:p>
            <a:r>
              <a:rPr lang="fr-FR" b="1" u="sng" dirty="0"/>
              <a:t>Contexte du projet</a:t>
            </a:r>
            <a:endParaRPr lang="fr-BE" b="1" u="sng" dirty="0"/>
          </a:p>
        </p:txBody>
      </p:sp>
      <p:sp>
        <p:nvSpPr>
          <p:cNvPr id="3" name="Espace réservé du contenu 2">
            <a:extLst>
              <a:ext uri="{FF2B5EF4-FFF2-40B4-BE49-F238E27FC236}">
                <a16:creationId xmlns:a16="http://schemas.microsoft.com/office/drawing/2014/main" id="{1ABA9B47-5B2E-9058-B619-9370D5F9D973}"/>
              </a:ext>
            </a:extLst>
          </p:cNvPr>
          <p:cNvSpPr>
            <a:spLocks noGrp="1"/>
          </p:cNvSpPr>
          <p:nvPr>
            <p:ph idx="1"/>
          </p:nvPr>
        </p:nvSpPr>
        <p:spPr>
          <a:xfrm>
            <a:off x="819262" y="2496464"/>
            <a:ext cx="10953750" cy="2795383"/>
          </a:xfrm>
        </p:spPr>
        <p:txBody>
          <a:bodyPr>
            <a:normAutofit/>
          </a:bodyPr>
          <a:lstStyle/>
          <a:p>
            <a:pPr>
              <a:buFont typeface="Wingdings" panose="05000000000000000000" pitchFamily="2" charset="2"/>
              <a:buChar char="à"/>
            </a:pPr>
            <a:r>
              <a:rPr lang="fr-FR" sz="2200" dirty="0">
                <a:sym typeface="Wingdings" panose="05000000000000000000" pitchFamily="2" charset="2"/>
              </a:rPr>
              <a:t>Financé à 60 % par Interreg Grande Région</a:t>
            </a:r>
          </a:p>
        </p:txBody>
      </p:sp>
      <p:pic>
        <p:nvPicPr>
          <p:cNvPr id="5" name="Image 4">
            <a:extLst>
              <a:ext uri="{FF2B5EF4-FFF2-40B4-BE49-F238E27FC236}">
                <a16:creationId xmlns:a16="http://schemas.microsoft.com/office/drawing/2014/main" id="{3154DA74-6316-6F61-5F11-C8AAC5ECEBDC}"/>
              </a:ext>
            </a:extLst>
          </p:cNvPr>
          <p:cNvPicPr>
            <a:picLocks noGrp="1" noRot="1" noMove="1" noResize="1" noEditPoints="1" noAdjustHandles="1" noChangeArrowheads="1" noChangeShapeType="1" noCrop="1"/>
          </p:cNvPicPr>
          <p:nvPr/>
        </p:nvPicPr>
        <p:blipFill>
          <a:blip r:embed="rId4"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E7A1E940-46A4-31F4-24FE-9AA8225D5275}"/>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8" name="Image 7">
            <a:extLst>
              <a:ext uri="{FF2B5EF4-FFF2-40B4-BE49-F238E27FC236}">
                <a16:creationId xmlns:a16="http://schemas.microsoft.com/office/drawing/2014/main" id="{1751C5CC-7FD0-2A8A-E746-205A0EA5CC5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8029" y="6126695"/>
            <a:ext cx="11640459" cy="630805"/>
          </a:xfrm>
          <a:prstGeom prst="rect">
            <a:avLst/>
          </a:prstGeom>
          <a:noFill/>
          <a:ln>
            <a:noFill/>
          </a:ln>
        </p:spPr>
      </p:pic>
      <p:sp>
        <p:nvSpPr>
          <p:cNvPr id="12" name="ZoneTexte 11">
            <a:extLst>
              <a:ext uri="{FF2B5EF4-FFF2-40B4-BE49-F238E27FC236}">
                <a16:creationId xmlns:a16="http://schemas.microsoft.com/office/drawing/2014/main" id="{C8D410B2-D012-1879-5FF0-5BD853570E6C}"/>
              </a:ext>
            </a:extLst>
          </p:cNvPr>
          <p:cNvSpPr txBox="1"/>
          <p:nvPr/>
        </p:nvSpPr>
        <p:spPr>
          <a:xfrm>
            <a:off x="1040859" y="2981531"/>
            <a:ext cx="4779049" cy="2862322"/>
          </a:xfrm>
          <a:prstGeom prst="rect">
            <a:avLst/>
          </a:prstGeom>
          <a:noFill/>
        </p:spPr>
        <p:txBody>
          <a:bodyPr wrap="square" rtlCol="0">
            <a:spAutoFit/>
          </a:bodyPr>
          <a:lstStyle/>
          <a:p>
            <a:pPr marL="285750" indent="-285750">
              <a:buFont typeface="Wingdings" panose="05000000000000000000" pitchFamily="2" charset="2"/>
              <a:buChar char="à"/>
            </a:pPr>
            <a:r>
              <a:rPr lang="fr-BE" sz="2000" dirty="0">
                <a:sym typeface="Wingdings" panose="05000000000000000000" pitchFamily="2" charset="2"/>
              </a:rPr>
              <a:t>P</a:t>
            </a:r>
            <a:r>
              <a:rPr lang="fr-BE" sz="2000" dirty="0"/>
              <a:t>rojets transfrontaliers de la Grande Région</a:t>
            </a:r>
          </a:p>
          <a:p>
            <a:pPr marL="285750" indent="-285750">
              <a:buFont typeface="Wingdings" panose="05000000000000000000" pitchFamily="2" charset="2"/>
              <a:buChar char="à"/>
            </a:pPr>
            <a:r>
              <a:rPr lang="fr-BE" sz="2000" dirty="0"/>
              <a:t>2021-2027 : </a:t>
            </a:r>
            <a:r>
              <a:rPr lang="fr-BE" sz="2000" b="1" dirty="0"/>
              <a:t>182 millions d’euros</a:t>
            </a:r>
            <a:r>
              <a:rPr lang="fr-BE" sz="2000" dirty="0"/>
              <a:t> du Fonds Européen de Développement Régional (FEDER) </a:t>
            </a:r>
          </a:p>
          <a:p>
            <a:pPr marL="285750" indent="-285750">
              <a:buFont typeface="Wingdings" panose="05000000000000000000" pitchFamily="2" charset="2"/>
              <a:buChar char="à"/>
            </a:pPr>
            <a:r>
              <a:rPr lang="fr-BE" sz="2000" b="1" dirty="0"/>
              <a:t>plus verte</a:t>
            </a:r>
            <a:r>
              <a:rPr lang="fr-BE" sz="2000" dirty="0"/>
              <a:t>, </a:t>
            </a:r>
            <a:r>
              <a:rPr lang="fr-BE" sz="2000" b="1" dirty="0"/>
              <a:t>plus sociale</a:t>
            </a:r>
            <a:r>
              <a:rPr lang="fr-BE" sz="2000" dirty="0"/>
              <a:t>, </a:t>
            </a:r>
            <a:r>
              <a:rPr lang="fr-BE" sz="2000" b="1" dirty="0"/>
              <a:t>plus proche des citoyens</a:t>
            </a:r>
            <a:r>
              <a:rPr lang="fr-BE" sz="2000" dirty="0"/>
              <a:t> et avec une</a:t>
            </a:r>
            <a:r>
              <a:rPr lang="fr-BE" sz="2000" b="1" dirty="0"/>
              <a:t> meilleure gouvernance</a:t>
            </a:r>
            <a:r>
              <a:rPr lang="fr-BE" sz="2000" dirty="0"/>
              <a:t>.</a:t>
            </a:r>
          </a:p>
          <a:p>
            <a:endParaRPr lang="fr-BE" sz="2000" dirty="0"/>
          </a:p>
        </p:txBody>
      </p:sp>
    </p:spTree>
    <p:extLst>
      <p:ext uri="{BB962C8B-B14F-4D97-AF65-F5344CB8AC3E}">
        <p14:creationId xmlns:p14="http://schemas.microsoft.com/office/powerpoint/2010/main" val="409289122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animEffect transition="in" filter="fade">
                                      <p:cBhvr>
                                        <p:cTn id="11" dur="500"/>
                                        <p:tgtEl>
                                          <p:spTgt spid="1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2">
                                            <p:txEl>
                                              <p:pRg st="1" end="1"/>
                                            </p:txEl>
                                          </p:spTgt>
                                        </p:tgtEl>
                                        <p:attrNameLst>
                                          <p:attrName>style.visibility</p:attrName>
                                        </p:attrNameLst>
                                      </p:cBhvr>
                                      <p:to>
                                        <p:strVal val="visible"/>
                                      </p:to>
                                    </p:set>
                                    <p:animEffect transition="in" filter="fade">
                                      <p:cBhvr>
                                        <p:cTn id="16" dur="500"/>
                                        <p:tgtEl>
                                          <p:spTgt spid="1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0DF8E-E76F-F1D9-05B1-EB84818E12C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D81F481-76B0-1301-7714-0632851207F8}"/>
              </a:ext>
            </a:extLst>
          </p:cNvPr>
          <p:cNvSpPr>
            <a:spLocks noGrp="1"/>
          </p:cNvSpPr>
          <p:nvPr>
            <p:ph type="title"/>
          </p:nvPr>
        </p:nvSpPr>
        <p:spPr>
          <a:xfrm>
            <a:off x="836682" y="1715633"/>
            <a:ext cx="10515600" cy="910856"/>
          </a:xfrm>
        </p:spPr>
        <p:txBody>
          <a:bodyPr/>
          <a:lstStyle/>
          <a:p>
            <a:r>
              <a:rPr lang="fr-FR" b="1" dirty="0"/>
              <a:t>5 partenaires financiers</a:t>
            </a:r>
            <a:endParaRPr lang="fr-BE" b="1" dirty="0"/>
          </a:p>
        </p:txBody>
      </p:sp>
      <p:pic>
        <p:nvPicPr>
          <p:cNvPr id="5" name="Image 4">
            <a:extLst>
              <a:ext uri="{FF2B5EF4-FFF2-40B4-BE49-F238E27FC236}">
                <a16:creationId xmlns:a16="http://schemas.microsoft.com/office/drawing/2014/main" id="{373ED76A-DC29-CE60-05D4-C70AFD0CC1E9}"/>
              </a:ext>
            </a:extLst>
          </p:cNvPr>
          <p:cNvPicPr>
            <a:picLocks noGrp="1" noRot="1" noMove="1" noResize="1" noEditPoints="1" noAdjustHandles="1" noChangeArrowheads="1" noChangeShapeType="1" noCrop="1"/>
          </p:cNvPicPr>
          <p:nvPr/>
        </p:nvPicPr>
        <p:blipFill>
          <a:blip r:embed="rId3"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AF4617CF-1B5F-D2BD-B445-30ACEE6DB81E}"/>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8" name="Image 7">
            <a:extLst>
              <a:ext uri="{FF2B5EF4-FFF2-40B4-BE49-F238E27FC236}">
                <a16:creationId xmlns:a16="http://schemas.microsoft.com/office/drawing/2014/main" id="{1F9A7550-198D-6226-0074-ECE73A00121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8029" y="6126695"/>
            <a:ext cx="11640459" cy="630805"/>
          </a:xfrm>
          <a:prstGeom prst="rect">
            <a:avLst/>
          </a:prstGeom>
          <a:noFill/>
          <a:ln>
            <a:noFill/>
          </a:ln>
        </p:spPr>
      </p:pic>
      <p:pic>
        <p:nvPicPr>
          <p:cNvPr id="10" name="Image 9">
            <a:extLst>
              <a:ext uri="{FF2B5EF4-FFF2-40B4-BE49-F238E27FC236}">
                <a16:creationId xmlns:a16="http://schemas.microsoft.com/office/drawing/2014/main" id="{E7F9CD05-D965-BE74-2F3B-419C69981F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3934" y="3174183"/>
            <a:ext cx="1965911" cy="1268480"/>
          </a:xfrm>
          <a:prstGeom prst="rect">
            <a:avLst/>
          </a:prstGeom>
        </p:spPr>
      </p:pic>
      <p:pic>
        <p:nvPicPr>
          <p:cNvPr id="13" name="Image 12">
            <a:extLst>
              <a:ext uri="{FF2B5EF4-FFF2-40B4-BE49-F238E27FC236}">
                <a16:creationId xmlns:a16="http://schemas.microsoft.com/office/drawing/2014/main" id="{A2A3F6A6-D19B-CA15-0D8D-429708A190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58362" y="4155503"/>
            <a:ext cx="3910676" cy="1398802"/>
          </a:xfrm>
          <a:prstGeom prst="rect">
            <a:avLst/>
          </a:prstGeom>
        </p:spPr>
      </p:pic>
      <p:pic>
        <p:nvPicPr>
          <p:cNvPr id="15" name="Image 14">
            <a:extLst>
              <a:ext uri="{FF2B5EF4-FFF2-40B4-BE49-F238E27FC236}">
                <a16:creationId xmlns:a16="http://schemas.microsoft.com/office/drawing/2014/main" id="{89E80DA2-AF39-60E1-D204-E9AC3C4184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13700" y="3053908"/>
            <a:ext cx="3401576" cy="874399"/>
          </a:xfrm>
          <a:prstGeom prst="rect">
            <a:avLst/>
          </a:prstGeom>
        </p:spPr>
      </p:pic>
      <p:pic>
        <p:nvPicPr>
          <p:cNvPr id="19" name="Image 18">
            <a:extLst>
              <a:ext uri="{FF2B5EF4-FFF2-40B4-BE49-F238E27FC236}">
                <a16:creationId xmlns:a16="http://schemas.microsoft.com/office/drawing/2014/main" id="{4B5C0E18-8B0A-5B8B-2F35-0E36FF833D4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14946" y="2557459"/>
            <a:ext cx="3263542" cy="1584506"/>
          </a:xfrm>
          <a:prstGeom prst="rect">
            <a:avLst/>
          </a:prstGeom>
        </p:spPr>
      </p:pic>
      <p:pic>
        <p:nvPicPr>
          <p:cNvPr id="21" name="Image 20">
            <a:extLst>
              <a:ext uri="{FF2B5EF4-FFF2-40B4-BE49-F238E27FC236}">
                <a16:creationId xmlns:a16="http://schemas.microsoft.com/office/drawing/2014/main" id="{091E5048-C73E-9E55-1CA5-E5EDDCDEF00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59325" y="4355623"/>
            <a:ext cx="2709184" cy="1198682"/>
          </a:xfrm>
          <a:prstGeom prst="rect">
            <a:avLst/>
          </a:prstGeom>
        </p:spPr>
      </p:pic>
    </p:spTree>
    <p:extLst>
      <p:ext uri="{BB962C8B-B14F-4D97-AF65-F5344CB8AC3E}">
        <p14:creationId xmlns:p14="http://schemas.microsoft.com/office/powerpoint/2010/main" val="16388397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AFEA9-D41F-D699-C4E6-1838419781E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B1292F-E183-641D-E110-8F40742C8CC7}"/>
              </a:ext>
            </a:extLst>
          </p:cNvPr>
          <p:cNvSpPr>
            <a:spLocks noGrp="1"/>
          </p:cNvSpPr>
          <p:nvPr>
            <p:ph type="title"/>
          </p:nvPr>
        </p:nvSpPr>
        <p:spPr>
          <a:xfrm>
            <a:off x="836682" y="1715633"/>
            <a:ext cx="10515600" cy="910856"/>
          </a:xfrm>
        </p:spPr>
        <p:txBody>
          <a:bodyPr/>
          <a:lstStyle/>
          <a:p>
            <a:r>
              <a:rPr lang="fr-FR" b="1" dirty="0">
                <a:sym typeface="Wingdings" panose="05000000000000000000" pitchFamily="2" charset="2"/>
              </a:rPr>
              <a:t>16 partenaires méthodologiques</a:t>
            </a:r>
            <a:r>
              <a:rPr lang="fr-FR" b="1" dirty="0"/>
              <a:t> </a:t>
            </a:r>
            <a:endParaRPr lang="fr-BE" b="1" dirty="0"/>
          </a:p>
        </p:txBody>
      </p:sp>
      <p:pic>
        <p:nvPicPr>
          <p:cNvPr id="5" name="Image 4">
            <a:extLst>
              <a:ext uri="{FF2B5EF4-FFF2-40B4-BE49-F238E27FC236}">
                <a16:creationId xmlns:a16="http://schemas.microsoft.com/office/drawing/2014/main" id="{0239687E-BF42-6011-8DE6-159BA50622AC}"/>
              </a:ext>
            </a:extLst>
          </p:cNvPr>
          <p:cNvPicPr>
            <a:picLocks noGrp="1" noRot="1" noMove="1" noResize="1" noEditPoints="1" noAdjustHandles="1" noChangeArrowheads="1" noChangeShapeType="1" noCrop="1"/>
          </p:cNvPicPr>
          <p:nvPr/>
        </p:nvPicPr>
        <p:blipFill>
          <a:blip r:embed="rId3"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8DD394F3-7BD0-CCE7-1FAD-140D57CF7D0D}"/>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8" name="Image 7">
            <a:extLst>
              <a:ext uri="{FF2B5EF4-FFF2-40B4-BE49-F238E27FC236}">
                <a16:creationId xmlns:a16="http://schemas.microsoft.com/office/drawing/2014/main" id="{747342F9-43BC-5D35-124E-B1D33CE4D59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8029" y="6126695"/>
            <a:ext cx="11640459" cy="630805"/>
          </a:xfrm>
          <a:prstGeom prst="rect">
            <a:avLst/>
          </a:prstGeom>
          <a:noFill/>
          <a:ln>
            <a:noFill/>
          </a:ln>
        </p:spPr>
      </p:pic>
      <p:pic>
        <p:nvPicPr>
          <p:cNvPr id="10" name="Image 9">
            <a:extLst>
              <a:ext uri="{FF2B5EF4-FFF2-40B4-BE49-F238E27FC236}">
                <a16:creationId xmlns:a16="http://schemas.microsoft.com/office/drawing/2014/main" id="{B23B566E-E749-D3B8-5F57-D9A36AF940BC}"/>
              </a:ext>
            </a:extLst>
          </p:cNvPr>
          <p:cNvPicPr>
            <a:picLocks noChangeAspect="1"/>
          </p:cNvPicPr>
          <p:nvPr/>
        </p:nvPicPr>
        <p:blipFill>
          <a:blip r:embed="rId5"/>
          <a:stretch>
            <a:fillRect/>
          </a:stretch>
        </p:blipFill>
        <p:spPr>
          <a:xfrm>
            <a:off x="140086" y="3038905"/>
            <a:ext cx="11640459" cy="1957809"/>
          </a:xfrm>
          <a:prstGeom prst="rect">
            <a:avLst/>
          </a:prstGeom>
        </p:spPr>
      </p:pic>
    </p:spTree>
    <p:extLst>
      <p:ext uri="{BB962C8B-B14F-4D97-AF65-F5344CB8AC3E}">
        <p14:creationId xmlns:p14="http://schemas.microsoft.com/office/powerpoint/2010/main" val="4235699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B8040-C05E-752B-BA4F-4BF5E5572E9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B239F8E-9637-0E49-0020-4C20F40C219E}"/>
              </a:ext>
            </a:extLst>
          </p:cNvPr>
          <p:cNvSpPr>
            <a:spLocks noGrp="1"/>
          </p:cNvSpPr>
          <p:nvPr>
            <p:ph type="title"/>
          </p:nvPr>
        </p:nvSpPr>
        <p:spPr>
          <a:xfrm>
            <a:off x="838200" y="1773368"/>
            <a:ext cx="10515600" cy="910856"/>
          </a:xfrm>
        </p:spPr>
        <p:txBody>
          <a:bodyPr/>
          <a:lstStyle/>
          <a:p>
            <a:r>
              <a:rPr lang="fr-FR" b="1" dirty="0">
                <a:sym typeface="Wingdings" panose="05000000000000000000" pitchFamily="2" charset="2"/>
              </a:rPr>
              <a:t> Partenariat</a:t>
            </a:r>
            <a:endParaRPr lang="fr-BE" b="1" dirty="0"/>
          </a:p>
        </p:txBody>
      </p:sp>
      <p:pic>
        <p:nvPicPr>
          <p:cNvPr id="5" name="Image 4">
            <a:extLst>
              <a:ext uri="{FF2B5EF4-FFF2-40B4-BE49-F238E27FC236}">
                <a16:creationId xmlns:a16="http://schemas.microsoft.com/office/drawing/2014/main" id="{C1470432-80E2-BA1E-C586-72F24F09B2D9}"/>
              </a:ext>
            </a:extLst>
          </p:cNvPr>
          <p:cNvPicPr>
            <a:picLocks noGrp="1" noRot="1" noMove="1" noResize="1" noEditPoints="1" noAdjustHandles="1" noChangeArrowheads="1" noChangeShapeType="1" noCrop="1"/>
          </p:cNvPicPr>
          <p:nvPr/>
        </p:nvPicPr>
        <p:blipFill>
          <a:blip r:embed="rId3"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BE2C2FDE-CBA1-4870-E23B-5C133794F7CB}"/>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8" name="Image 7">
            <a:extLst>
              <a:ext uri="{FF2B5EF4-FFF2-40B4-BE49-F238E27FC236}">
                <a16:creationId xmlns:a16="http://schemas.microsoft.com/office/drawing/2014/main" id="{02E52E4B-E174-91E9-4BD6-42F45CFC653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8029" y="6126695"/>
            <a:ext cx="11640459" cy="630805"/>
          </a:xfrm>
          <a:prstGeom prst="rect">
            <a:avLst/>
          </a:prstGeom>
          <a:noFill/>
          <a:ln>
            <a:noFill/>
          </a:ln>
        </p:spPr>
      </p:pic>
      <p:sp>
        <p:nvSpPr>
          <p:cNvPr id="3" name="ZoneTexte 2">
            <a:extLst>
              <a:ext uri="{FF2B5EF4-FFF2-40B4-BE49-F238E27FC236}">
                <a16:creationId xmlns:a16="http://schemas.microsoft.com/office/drawing/2014/main" id="{3C7D0F70-ACF0-815D-96BE-7D2673C5C701}"/>
              </a:ext>
            </a:extLst>
          </p:cNvPr>
          <p:cNvSpPr txBox="1"/>
          <p:nvPr/>
        </p:nvSpPr>
        <p:spPr>
          <a:xfrm>
            <a:off x="1971040" y="2799499"/>
            <a:ext cx="184731" cy="1692771"/>
          </a:xfrm>
          <a:prstGeom prst="rect">
            <a:avLst/>
          </a:prstGeom>
          <a:noFill/>
        </p:spPr>
        <p:txBody>
          <a:bodyPr wrap="none" rtlCol="0">
            <a:spAutoFit/>
          </a:bodyPr>
          <a:lstStyle/>
          <a:p>
            <a:endParaRPr lang="fr-BE" sz="800" dirty="0">
              <a:sym typeface="Wingdings" panose="05000000000000000000" pitchFamily="2" charset="2"/>
            </a:endParaRPr>
          </a:p>
          <a:p>
            <a:endParaRPr lang="fr-BE" sz="800" dirty="0">
              <a:sym typeface="Wingdings" panose="05000000000000000000" pitchFamily="2" charset="2"/>
            </a:endParaRPr>
          </a:p>
          <a:p>
            <a:endParaRPr lang="fr-BE" sz="2400" dirty="0">
              <a:sym typeface="Wingdings" panose="05000000000000000000" pitchFamily="2" charset="2"/>
            </a:endParaRPr>
          </a:p>
          <a:p>
            <a:endParaRPr lang="fr-BE" sz="800" dirty="0">
              <a:sym typeface="Wingdings" panose="05000000000000000000" pitchFamily="2" charset="2"/>
            </a:endParaRPr>
          </a:p>
          <a:p>
            <a:endParaRPr lang="fr-BE" sz="800" dirty="0">
              <a:sym typeface="Wingdings" panose="05000000000000000000" pitchFamily="2" charset="2"/>
            </a:endParaRPr>
          </a:p>
          <a:p>
            <a:endParaRPr lang="fr-BE" sz="2400" dirty="0">
              <a:sym typeface="Wingdings" panose="05000000000000000000" pitchFamily="2" charset="2"/>
            </a:endParaRPr>
          </a:p>
          <a:p>
            <a:endParaRPr lang="fr-FR" sz="2400" dirty="0">
              <a:sym typeface="Wingdings" panose="05000000000000000000" pitchFamily="2" charset="2"/>
            </a:endParaRPr>
          </a:p>
        </p:txBody>
      </p:sp>
      <p:sp>
        <p:nvSpPr>
          <p:cNvPr id="4" name="Rectangle: Rounded Corners 8">
            <a:extLst>
              <a:ext uri="{FF2B5EF4-FFF2-40B4-BE49-F238E27FC236}">
                <a16:creationId xmlns:a16="http://schemas.microsoft.com/office/drawing/2014/main" id="{48700CA7-AD86-CAA8-ECCC-B59C60725FC3}"/>
              </a:ext>
            </a:extLst>
          </p:cNvPr>
          <p:cNvSpPr/>
          <p:nvPr/>
        </p:nvSpPr>
        <p:spPr>
          <a:xfrm>
            <a:off x="4486738" y="2684224"/>
            <a:ext cx="2714611" cy="767434"/>
          </a:xfrm>
          <a:prstGeom prst="roundRect">
            <a:avLst/>
          </a:prstGeom>
          <a:solidFill>
            <a:srgbClr val="FFFAEF"/>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sym typeface="Wingdings" panose="05000000000000000000" pitchFamily="2" charset="2"/>
              </a:rPr>
              <a:t>Fromagers</a:t>
            </a:r>
            <a:r>
              <a:rPr lang="fr-BE" dirty="0">
                <a:solidFill>
                  <a:schemeClr val="tx1"/>
                </a:solidFill>
                <a:sym typeface="Wingdings" panose="05000000000000000000" pitchFamily="2" charset="2"/>
              </a:rPr>
              <a:t> et autres acteurs du secteur laitiers</a:t>
            </a:r>
          </a:p>
        </p:txBody>
      </p:sp>
      <p:sp>
        <p:nvSpPr>
          <p:cNvPr id="7" name="Rectangle: Rounded Corners 8">
            <a:extLst>
              <a:ext uri="{FF2B5EF4-FFF2-40B4-BE49-F238E27FC236}">
                <a16:creationId xmlns:a16="http://schemas.microsoft.com/office/drawing/2014/main" id="{D4347FBB-2CD1-0006-9B33-CFC3D8F05456}"/>
              </a:ext>
            </a:extLst>
          </p:cNvPr>
          <p:cNvSpPr/>
          <p:nvPr/>
        </p:nvSpPr>
        <p:spPr>
          <a:xfrm>
            <a:off x="2354041" y="4839195"/>
            <a:ext cx="2714611" cy="767434"/>
          </a:xfrm>
          <a:prstGeom prst="roundRect">
            <a:avLst/>
          </a:prstGeom>
          <a:solidFill>
            <a:srgbClr val="FFFAEF"/>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dirty="0">
                <a:solidFill>
                  <a:schemeClr val="tx1"/>
                </a:solidFill>
                <a:sym typeface="Wingdings" panose="05000000000000000000" pitchFamily="2" charset="2"/>
              </a:rPr>
              <a:t>Laboratoires</a:t>
            </a:r>
          </a:p>
        </p:txBody>
      </p:sp>
      <p:sp>
        <p:nvSpPr>
          <p:cNvPr id="9" name="Rectangle: Rounded Corners 8">
            <a:extLst>
              <a:ext uri="{FF2B5EF4-FFF2-40B4-BE49-F238E27FC236}">
                <a16:creationId xmlns:a16="http://schemas.microsoft.com/office/drawing/2014/main" id="{9DE052CC-6318-1C3F-CA11-169E48D47750}"/>
              </a:ext>
            </a:extLst>
          </p:cNvPr>
          <p:cNvSpPr/>
          <p:nvPr/>
        </p:nvSpPr>
        <p:spPr>
          <a:xfrm>
            <a:off x="7506349" y="3766760"/>
            <a:ext cx="2714611" cy="767434"/>
          </a:xfrm>
          <a:prstGeom prst="roundRect">
            <a:avLst/>
          </a:prstGeom>
          <a:solidFill>
            <a:srgbClr val="FFFAEF"/>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dirty="0">
                <a:solidFill>
                  <a:schemeClr val="tx1"/>
                </a:solidFill>
                <a:sym typeface="Wingdings" panose="05000000000000000000" pitchFamily="2" charset="2"/>
              </a:rPr>
              <a:t>Institutions</a:t>
            </a:r>
          </a:p>
        </p:txBody>
      </p:sp>
      <p:sp>
        <p:nvSpPr>
          <p:cNvPr id="11" name="Rectangle: Rounded Corners 8">
            <a:extLst>
              <a:ext uri="{FF2B5EF4-FFF2-40B4-BE49-F238E27FC236}">
                <a16:creationId xmlns:a16="http://schemas.microsoft.com/office/drawing/2014/main" id="{B9969A3C-5266-485E-BB21-DE97E4B4974E}"/>
              </a:ext>
            </a:extLst>
          </p:cNvPr>
          <p:cNvSpPr/>
          <p:nvPr/>
        </p:nvSpPr>
        <p:spPr>
          <a:xfrm>
            <a:off x="6315536" y="4933384"/>
            <a:ext cx="2714612" cy="767434"/>
          </a:xfrm>
          <a:prstGeom prst="roundRect">
            <a:avLst/>
          </a:prstGeom>
          <a:solidFill>
            <a:srgbClr val="FFFAEF"/>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dirty="0">
                <a:solidFill>
                  <a:schemeClr val="tx1"/>
                </a:solidFill>
                <a:sym typeface="Wingdings" panose="05000000000000000000" pitchFamily="2" charset="2"/>
              </a:rPr>
              <a:t>Hautes Ecoles et Université</a:t>
            </a:r>
          </a:p>
        </p:txBody>
      </p:sp>
      <p:sp>
        <p:nvSpPr>
          <p:cNvPr id="12" name="Rectangle: Rounded Corners 8">
            <a:extLst>
              <a:ext uri="{FF2B5EF4-FFF2-40B4-BE49-F238E27FC236}">
                <a16:creationId xmlns:a16="http://schemas.microsoft.com/office/drawing/2014/main" id="{526083FF-F404-241B-D9D4-683D3B0152EB}"/>
              </a:ext>
            </a:extLst>
          </p:cNvPr>
          <p:cNvSpPr/>
          <p:nvPr/>
        </p:nvSpPr>
        <p:spPr>
          <a:xfrm>
            <a:off x="1494045" y="3509291"/>
            <a:ext cx="2714612" cy="767434"/>
          </a:xfrm>
          <a:prstGeom prst="roundRect">
            <a:avLst/>
          </a:prstGeom>
          <a:solidFill>
            <a:srgbClr val="FFFAEF"/>
          </a:solid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dirty="0">
                <a:solidFill>
                  <a:schemeClr val="tx1"/>
                </a:solidFill>
                <a:sym typeface="Wingdings" panose="05000000000000000000" pitchFamily="2" charset="2"/>
              </a:rPr>
              <a:t>Scientifiques</a:t>
            </a:r>
          </a:p>
        </p:txBody>
      </p:sp>
    </p:spTree>
    <p:extLst>
      <p:ext uri="{BB962C8B-B14F-4D97-AF65-F5344CB8AC3E}">
        <p14:creationId xmlns:p14="http://schemas.microsoft.com/office/powerpoint/2010/main" val="38422966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9" grpId="0" animBg="1"/>
      <p:bldP spid="11" grpId="0" animBg="1"/>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C4A94B-8496-B16C-4A77-A448904441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74C2D90-6A22-B128-D6B6-FDB61C41068D}"/>
              </a:ext>
            </a:extLst>
          </p:cNvPr>
          <p:cNvSpPr>
            <a:spLocks noGrp="1"/>
          </p:cNvSpPr>
          <p:nvPr>
            <p:ph type="title"/>
          </p:nvPr>
        </p:nvSpPr>
        <p:spPr>
          <a:xfrm>
            <a:off x="836682" y="1715633"/>
            <a:ext cx="10515600" cy="910856"/>
          </a:xfrm>
        </p:spPr>
        <p:txBody>
          <a:bodyPr>
            <a:normAutofit fontScale="90000"/>
          </a:bodyPr>
          <a:lstStyle/>
          <a:p>
            <a:r>
              <a:rPr lang="fr-FR" b="1" dirty="0"/>
              <a:t>5 Modules de travail – 3 ans – </a:t>
            </a:r>
            <a:r>
              <a:rPr lang="fr-FR" sz="3600" b="1" dirty="0"/>
              <a:t>Vache, brebis, chèvre</a:t>
            </a:r>
            <a:endParaRPr lang="fr-BE" sz="3600" b="1" dirty="0"/>
          </a:p>
        </p:txBody>
      </p:sp>
      <p:pic>
        <p:nvPicPr>
          <p:cNvPr id="5" name="Image 4">
            <a:extLst>
              <a:ext uri="{FF2B5EF4-FFF2-40B4-BE49-F238E27FC236}">
                <a16:creationId xmlns:a16="http://schemas.microsoft.com/office/drawing/2014/main" id="{15FF6268-64DF-0FF9-7F59-D755984A169F}"/>
              </a:ext>
            </a:extLst>
          </p:cNvPr>
          <p:cNvPicPr>
            <a:picLocks noGrp="1" noRot="1" noMove="1" noResize="1" noEditPoints="1" noAdjustHandles="1" noChangeArrowheads="1" noChangeShapeType="1" noCrop="1"/>
          </p:cNvPicPr>
          <p:nvPr/>
        </p:nvPicPr>
        <p:blipFill>
          <a:blip r:embed="rId3"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C5244358-9A03-A78B-4558-4A57E605ECDA}"/>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8" name="Image 7">
            <a:extLst>
              <a:ext uri="{FF2B5EF4-FFF2-40B4-BE49-F238E27FC236}">
                <a16:creationId xmlns:a16="http://schemas.microsoft.com/office/drawing/2014/main" id="{A8A294BD-9E88-A007-7983-7759D29AC0B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8029" y="6126695"/>
            <a:ext cx="11640459" cy="630805"/>
          </a:xfrm>
          <a:prstGeom prst="rect">
            <a:avLst/>
          </a:prstGeom>
          <a:noFill/>
          <a:ln>
            <a:noFill/>
          </a:ln>
        </p:spPr>
      </p:pic>
      <p:sp>
        <p:nvSpPr>
          <p:cNvPr id="11" name="Rectangle: Rounded Corners 10">
            <a:extLst>
              <a:ext uri="{FF2B5EF4-FFF2-40B4-BE49-F238E27FC236}">
                <a16:creationId xmlns:a16="http://schemas.microsoft.com/office/drawing/2014/main" id="{C421DA17-98A0-E834-53E8-7137A2FCCEBA}"/>
              </a:ext>
            </a:extLst>
          </p:cNvPr>
          <p:cNvSpPr/>
          <p:nvPr/>
        </p:nvSpPr>
        <p:spPr>
          <a:xfrm>
            <a:off x="5098546" y="3525214"/>
            <a:ext cx="6736553" cy="715573"/>
          </a:xfrm>
          <a:prstGeom prst="roundRect">
            <a:avLst/>
          </a:prstGeom>
          <a:solidFill>
            <a:srgbClr val="D0ECA2"/>
          </a:solidFill>
          <a:ln>
            <a:solidFill>
              <a:srgbClr val="98C6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6D5C610-3EA8-74CE-9C9F-BEFDCEB0B90B}"/>
              </a:ext>
            </a:extLst>
          </p:cNvPr>
          <p:cNvSpPr txBox="1"/>
          <p:nvPr/>
        </p:nvSpPr>
        <p:spPr>
          <a:xfrm>
            <a:off x="5781513" y="3530416"/>
            <a:ext cx="5413626" cy="7167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BE" sz="2000" b="1" dirty="0"/>
              <a:t>MT3 Sensibiliser </a:t>
            </a:r>
            <a:r>
              <a:rPr lang="fr-BE" sz="2000" dirty="0"/>
              <a:t>les acteurs de la filière laitière et le grand public à la valorisation durable du</a:t>
            </a:r>
            <a:r>
              <a:rPr lang="fr-BE" sz="1500" dirty="0"/>
              <a:t> </a:t>
            </a:r>
            <a:r>
              <a:rPr lang="fr-BE" sz="2000" dirty="0"/>
              <a:t>lactosérum</a:t>
            </a:r>
            <a:endParaRPr lang="en-US" sz="1600" dirty="0"/>
          </a:p>
        </p:txBody>
      </p:sp>
      <p:sp>
        <p:nvSpPr>
          <p:cNvPr id="13" name="Rectangle: Rounded Corners 12">
            <a:extLst>
              <a:ext uri="{FF2B5EF4-FFF2-40B4-BE49-F238E27FC236}">
                <a16:creationId xmlns:a16="http://schemas.microsoft.com/office/drawing/2014/main" id="{7C5A4EC8-2B9E-A5BB-BD64-4859FA92C9CF}"/>
              </a:ext>
            </a:extLst>
          </p:cNvPr>
          <p:cNvSpPr/>
          <p:nvPr/>
        </p:nvSpPr>
        <p:spPr>
          <a:xfrm>
            <a:off x="5089683" y="4385860"/>
            <a:ext cx="6744113" cy="722071"/>
          </a:xfrm>
          <a:prstGeom prst="roundRect">
            <a:avLst/>
          </a:prstGeom>
          <a:solidFill>
            <a:schemeClr val="accent5">
              <a:lumMod val="60000"/>
              <a:lumOff val="40000"/>
            </a:schemeClr>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BD99430A-235B-49C1-2C48-1F71FA089AEE}"/>
              </a:ext>
            </a:extLst>
          </p:cNvPr>
          <p:cNvSpPr txBox="1"/>
          <p:nvPr/>
        </p:nvSpPr>
        <p:spPr>
          <a:xfrm>
            <a:off x="5416933" y="4394963"/>
            <a:ext cx="6089739" cy="7167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BE" sz="2000" b="1" dirty="0"/>
              <a:t>MT4</a:t>
            </a:r>
            <a:r>
              <a:rPr lang="fr-BE" sz="2000" dirty="0"/>
              <a:t> Développer un programme de </a:t>
            </a:r>
            <a:r>
              <a:rPr lang="fr-BE" sz="2000" b="1" dirty="0"/>
              <a:t>formation</a:t>
            </a:r>
            <a:r>
              <a:rPr lang="fr-BE" sz="2000" dirty="0"/>
              <a:t> pour les acteurs de la filière laitière</a:t>
            </a:r>
            <a:endParaRPr lang="en-US" sz="2000" dirty="0"/>
          </a:p>
        </p:txBody>
      </p:sp>
      <p:sp>
        <p:nvSpPr>
          <p:cNvPr id="16" name="Rectangle: Rounded Corners 15">
            <a:extLst>
              <a:ext uri="{FF2B5EF4-FFF2-40B4-BE49-F238E27FC236}">
                <a16:creationId xmlns:a16="http://schemas.microsoft.com/office/drawing/2014/main" id="{B2142098-C10E-19AD-9A25-1BEA903B88B4}"/>
              </a:ext>
            </a:extLst>
          </p:cNvPr>
          <p:cNvSpPr/>
          <p:nvPr/>
        </p:nvSpPr>
        <p:spPr>
          <a:xfrm>
            <a:off x="5064050" y="5273998"/>
            <a:ext cx="6761833" cy="686629"/>
          </a:xfrm>
          <a:prstGeom prst="roundRect">
            <a:avLst/>
          </a:prstGeom>
          <a:solidFill>
            <a:schemeClr val="accent6">
              <a:lumMod val="40000"/>
              <a:lumOff val="60000"/>
            </a:schemeClr>
          </a:solidFill>
          <a:ln>
            <a:solidFill>
              <a:schemeClr val="accent6">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5C19D3E8-97CA-D06A-9F6D-E734FFB55CEF}"/>
              </a:ext>
            </a:extLst>
          </p:cNvPr>
          <p:cNvSpPr txBox="1"/>
          <p:nvPr/>
        </p:nvSpPr>
        <p:spPr>
          <a:xfrm>
            <a:off x="6672166" y="5375285"/>
            <a:ext cx="472097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MT5 </a:t>
            </a:r>
            <a:r>
              <a:rPr lang="en-US" sz="2000" dirty="0" err="1"/>
              <a:t>Analyser</a:t>
            </a:r>
            <a:r>
              <a:rPr lang="en-US" sz="2000" dirty="0"/>
              <a:t> </a:t>
            </a:r>
            <a:r>
              <a:rPr lang="en-US" sz="2000" dirty="0" err="1"/>
              <a:t>l'impact</a:t>
            </a:r>
            <a:r>
              <a:rPr lang="en-US" sz="2000" dirty="0"/>
              <a:t> </a:t>
            </a:r>
            <a:r>
              <a:rPr lang="en-US" sz="2000" b="1" dirty="0" err="1"/>
              <a:t>environnemental</a:t>
            </a:r>
            <a:endParaRPr lang="en-US" sz="2000" b="1" dirty="0"/>
          </a:p>
        </p:txBody>
      </p:sp>
      <p:sp>
        <p:nvSpPr>
          <p:cNvPr id="3" name="Rectangle: Rounded Corners 3">
            <a:extLst>
              <a:ext uri="{FF2B5EF4-FFF2-40B4-BE49-F238E27FC236}">
                <a16:creationId xmlns:a16="http://schemas.microsoft.com/office/drawing/2014/main" id="{E81901D3-87F1-8B38-5C37-C2CC95C41D21}"/>
              </a:ext>
            </a:extLst>
          </p:cNvPr>
          <p:cNvSpPr/>
          <p:nvPr/>
        </p:nvSpPr>
        <p:spPr>
          <a:xfrm>
            <a:off x="356901" y="2643082"/>
            <a:ext cx="4622800" cy="3306607"/>
          </a:xfrm>
          <a:prstGeom prst="roundRect">
            <a:avLst/>
          </a:prstGeom>
          <a:solidFill>
            <a:schemeClr val="accent1">
              <a:lumMod val="20000"/>
              <a:lumOff val="80000"/>
            </a:schemeClr>
          </a:solidFill>
          <a:ln>
            <a:solidFill>
              <a:srgbClr val="00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6">
            <a:extLst>
              <a:ext uri="{FF2B5EF4-FFF2-40B4-BE49-F238E27FC236}">
                <a16:creationId xmlns:a16="http://schemas.microsoft.com/office/drawing/2014/main" id="{DF34E4CB-D000-5E3D-F338-4C852B328BEA}"/>
              </a:ext>
            </a:extLst>
          </p:cNvPr>
          <p:cNvSpPr txBox="1"/>
          <p:nvPr/>
        </p:nvSpPr>
        <p:spPr>
          <a:xfrm>
            <a:off x="436056" y="2831751"/>
            <a:ext cx="4473352" cy="32778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000"/>
              </a:spcBef>
            </a:pPr>
            <a:r>
              <a:rPr lang="fr-BE" sz="2000" b="1" u="sng" dirty="0"/>
              <a:t>MT1</a:t>
            </a:r>
            <a:r>
              <a:rPr lang="fr-BE" sz="2000" b="1" dirty="0"/>
              <a:t> Valider </a:t>
            </a:r>
            <a:r>
              <a:rPr lang="fr-BE" sz="2000" dirty="0"/>
              <a:t>le procédé de valorisation du lactosérum </a:t>
            </a:r>
            <a:endParaRPr lang="en-US" sz="2000" dirty="0"/>
          </a:p>
          <a:p>
            <a:pPr algn="ctr">
              <a:lnSpc>
                <a:spcPct val="90000"/>
              </a:lnSpc>
              <a:spcBef>
                <a:spcPts val="1000"/>
              </a:spcBef>
            </a:pPr>
            <a:r>
              <a:rPr lang="fr-BE" sz="2000" dirty="0"/>
              <a:t>Etudier les effets de cette boisson sur le </a:t>
            </a:r>
            <a:r>
              <a:rPr lang="fr-BE" sz="2000" b="1" dirty="0"/>
              <a:t>microbiote intestinal</a:t>
            </a:r>
            <a:r>
              <a:rPr lang="fr-BE" sz="2000" dirty="0"/>
              <a:t>,</a:t>
            </a:r>
            <a:endParaRPr lang="en-US" sz="2000" dirty="0"/>
          </a:p>
          <a:p>
            <a:pPr algn="ctr">
              <a:lnSpc>
                <a:spcPct val="90000"/>
              </a:lnSpc>
              <a:spcBef>
                <a:spcPts val="1000"/>
              </a:spcBef>
            </a:pPr>
            <a:r>
              <a:rPr lang="fr-BE" sz="2000" dirty="0"/>
              <a:t>Etudier la possibilité de le réduire en </a:t>
            </a:r>
            <a:r>
              <a:rPr lang="fr-BE" sz="2000" b="1" dirty="0"/>
              <a:t>poudre </a:t>
            </a:r>
            <a:r>
              <a:rPr lang="fr-BE" sz="2000" dirty="0"/>
              <a:t>par atomisation,</a:t>
            </a:r>
            <a:endParaRPr lang="en-US" sz="2000" dirty="0"/>
          </a:p>
          <a:p>
            <a:pPr algn="ctr">
              <a:lnSpc>
                <a:spcPct val="90000"/>
              </a:lnSpc>
              <a:spcBef>
                <a:spcPts val="1000"/>
              </a:spcBef>
            </a:pPr>
            <a:r>
              <a:rPr lang="fr-FR" sz="2000" dirty="0"/>
              <a:t>Réalisation d’un </a:t>
            </a:r>
            <a:r>
              <a:rPr lang="fr-FR" sz="2000" b="1" dirty="0"/>
              <a:t>jumeau numérique</a:t>
            </a:r>
            <a:r>
              <a:rPr lang="fr-FR" sz="2000" dirty="0"/>
              <a:t> : prédire le potentiel de valorisation de différents types de lactosérum.</a:t>
            </a:r>
            <a:endParaRPr lang="fr-BE" sz="2000" dirty="0"/>
          </a:p>
          <a:p>
            <a:endParaRPr lang="en-US" sz="2000" dirty="0"/>
          </a:p>
        </p:txBody>
      </p:sp>
      <p:sp>
        <p:nvSpPr>
          <p:cNvPr id="18" name="Rectangle: Rounded Corners 8">
            <a:extLst>
              <a:ext uri="{FF2B5EF4-FFF2-40B4-BE49-F238E27FC236}">
                <a16:creationId xmlns:a16="http://schemas.microsoft.com/office/drawing/2014/main" id="{265EDEFE-D218-0BF9-45FD-9E4C68E3970A}"/>
              </a:ext>
            </a:extLst>
          </p:cNvPr>
          <p:cNvSpPr/>
          <p:nvPr/>
        </p:nvSpPr>
        <p:spPr>
          <a:xfrm>
            <a:off x="5118749" y="2634326"/>
            <a:ext cx="6707372" cy="767434"/>
          </a:xfrm>
          <a:prstGeom prst="roundRect">
            <a:avLst/>
          </a:prstGeom>
          <a:solidFill>
            <a:srgbClr val="FFE3E9"/>
          </a:solidFill>
          <a:ln>
            <a:solidFill>
              <a:srgbClr val="F5C2C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9">
            <a:extLst>
              <a:ext uri="{FF2B5EF4-FFF2-40B4-BE49-F238E27FC236}">
                <a16:creationId xmlns:a16="http://schemas.microsoft.com/office/drawing/2014/main" id="{95C62589-F6C6-6CAB-6C92-622AF42F4C55}"/>
              </a:ext>
            </a:extLst>
          </p:cNvPr>
          <p:cNvSpPr txBox="1"/>
          <p:nvPr/>
        </p:nvSpPr>
        <p:spPr>
          <a:xfrm>
            <a:off x="5667508" y="2657247"/>
            <a:ext cx="5611157" cy="11387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BE" sz="2000" b="1" dirty="0"/>
              <a:t>MT2</a:t>
            </a:r>
            <a:r>
              <a:rPr lang="fr-BE" sz="2000" dirty="0"/>
              <a:t> Etudier les interactions du produit avec les bactéries pathogènes pour assurer sa </a:t>
            </a:r>
            <a:r>
              <a:rPr lang="fr-BE" sz="2000" b="1" dirty="0"/>
              <a:t>conservation</a:t>
            </a:r>
            <a:endParaRPr lang="en-US" sz="2000" b="1" dirty="0"/>
          </a:p>
          <a:p>
            <a:pPr algn="l"/>
            <a:endParaRPr lang="en-US" sz="2800" dirty="0"/>
          </a:p>
        </p:txBody>
      </p:sp>
    </p:spTree>
    <p:extLst>
      <p:ext uri="{BB962C8B-B14F-4D97-AF65-F5344CB8AC3E}">
        <p14:creationId xmlns:p14="http://schemas.microsoft.com/office/powerpoint/2010/main" val="4469044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5" grpId="0"/>
      <p:bldP spid="16" grpId="0" animBg="1"/>
      <p:bldP spid="17" grpId="0"/>
      <p:bldP spid="3" grpId="0" animBg="1"/>
      <p:bldP spid="14" grpId="0"/>
      <p:bldP spid="18" grpId="0" animBg="1"/>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D714B-0A15-DD18-CAD2-24E9FDF419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097013-040B-F88F-0182-5B996459F5BB}"/>
              </a:ext>
            </a:extLst>
          </p:cNvPr>
          <p:cNvSpPr>
            <a:spLocks noGrp="1"/>
          </p:cNvSpPr>
          <p:nvPr>
            <p:ph type="title"/>
          </p:nvPr>
        </p:nvSpPr>
        <p:spPr>
          <a:xfrm>
            <a:off x="800458" y="1651228"/>
            <a:ext cx="10515600" cy="910856"/>
          </a:xfrm>
        </p:spPr>
        <p:txBody>
          <a:bodyPr/>
          <a:lstStyle/>
          <a:p>
            <a:r>
              <a:rPr lang="fr-FR" b="1" dirty="0"/>
              <a:t>MT1 à la HEPL</a:t>
            </a:r>
            <a:endParaRPr lang="fr-BE" b="1" dirty="0"/>
          </a:p>
        </p:txBody>
      </p:sp>
      <p:pic>
        <p:nvPicPr>
          <p:cNvPr id="5" name="Image 4">
            <a:extLst>
              <a:ext uri="{FF2B5EF4-FFF2-40B4-BE49-F238E27FC236}">
                <a16:creationId xmlns:a16="http://schemas.microsoft.com/office/drawing/2014/main" id="{81978F50-9AA3-100C-3CB2-9692C68CB183}"/>
              </a:ext>
            </a:extLst>
          </p:cNvPr>
          <p:cNvPicPr>
            <a:picLocks noGrp="1" noRot="1" noMove="1" noResize="1" noEditPoints="1" noAdjustHandles="1" noChangeArrowheads="1" noChangeShapeType="1" noCrop="1"/>
          </p:cNvPicPr>
          <p:nvPr/>
        </p:nvPicPr>
        <p:blipFill>
          <a:blip r:embed="rId3"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FB71CEAE-9D22-E0A1-F4AC-1FA96CED9B63}"/>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8" name="Image 7">
            <a:extLst>
              <a:ext uri="{FF2B5EF4-FFF2-40B4-BE49-F238E27FC236}">
                <a16:creationId xmlns:a16="http://schemas.microsoft.com/office/drawing/2014/main" id="{B569F986-7470-BE07-919A-A284F4EB11D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8029" y="6126695"/>
            <a:ext cx="11640459" cy="630805"/>
          </a:xfrm>
          <a:prstGeom prst="rect">
            <a:avLst/>
          </a:prstGeom>
          <a:noFill/>
          <a:ln>
            <a:noFill/>
          </a:ln>
        </p:spPr>
      </p:pic>
      <p:sp>
        <p:nvSpPr>
          <p:cNvPr id="3" name="Rectangle: Rounded Corners 3">
            <a:extLst>
              <a:ext uri="{FF2B5EF4-FFF2-40B4-BE49-F238E27FC236}">
                <a16:creationId xmlns:a16="http://schemas.microsoft.com/office/drawing/2014/main" id="{9F89EEDC-636A-0243-D58C-C2E389C69439}"/>
              </a:ext>
            </a:extLst>
          </p:cNvPr>
          <p:cNvSpPr/>
          <p:nvPr/>
        </p:nvSpPr>
        <p:spPr>
          <a:xfrm>
            <a:off x="313512" y="2528389"/>
            <a:ext cx="11640459" cy="3455851"/>
          </a:xfrm>
          <a:prstGeom prst="roundRect">
            <a:avLst/>
          </a:prstGeom>
          <a:solidFill>
            <a:schemeClr val="accent1">
              <a:lumMod val="20000"/>
              <a:lumOff val="80000"/>
            </a:schemeClr>
          </a:solidFill>
          <a:ln>
            <a:solidFill>
              <a:srgbClr val="00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fr-FR" sz="2400" b="1" u="sng" dirty="0">
                <a:solidFill>
                  <a:schemeClr val="tx1"/>
                </a:solidFill>
              </a:rPr>
              <a:t>Micro-labo</a:t>
            </a:r>
          </a:p>
          <a:p>
            <a:pPr marL="285750" indent="-285750">
              <a:buFont typeface="Arial" panose="020B0604020202020204" pitchFamily="34" charset="0"/>
              <a:buChar char="•"/>
            </a:pPr>
            <a:endParaRPr lang="fr-FR" sz="800" dirty="0">
              <a:solidFill>
                <a:schemeClr val="tx1"/>
              </a:solidFill>
            </a:endParaRPr>
          </a:p>
          <a:p>
            <a:pPr marL="342900" indent="-342900">
              <a:buFont typeface="Arial" panose="020B0604020202020204" pitchFamily="34" charset="0"/>
              <a:buChar char="•"/>
            </a:pPr>
            <a:r>
              <a:rPr lang="fr-FR" sz="2400" b="1" dirty="0">
                <a:solidFill>
                  <a:schemeClr val="tx1"/>
                </a:solidFill>
              </a:rPr>
              <a:t>Dégustation</a:t>
            </a:r>
            <a:r>
              <a:rPr lang="fr-FR" sz="2400" dirty="0">
                <a:solidFill>
                  <a:schemeClr val="tx1"/>
                </a:solidFill>
              </a:rPr>
              <a:t> et </a:t>
            </a:r>
            <a:r>
              <a:rPr lang="fr-FR" sz="2400" b="1" dirty="0">
                <a:solidFill>
                  <a:schemeClr val="tx1"/>
                </a:solidFill>
              </a:rPr>
              <a:t>analyses sensorielles</a:t>
            </a:r>
          </a:p>
          <a:p>
            <a:endParaRPr lang="fr-FR" sz="800" dirty="0">
              <a:solidFill>
                <a:schemeClr val="tx1"/>
              </a:solidFill>
              <a:sym typeface="Wingdings" panose="05000000000000000000" pitchFamily="2" charset="2"/>
            </a:endParaRPr>
          </a:p>
          <a:p>
            <a:r>
              <a:rPr lang="fr-FR" sz="2400" dirty="0">
                <a:solidFill>
                  <a:schemeClr val="tx1"/>
                </a:solidFill>
                <a:sym typeface="Wingdings" panose="05000000000000000000" pitchFamily="2" charset="2"/>
              </a:rPr>
              <a:t>	 </a:t>
            </a:r>
            <a:r>
              <a:rPr lang="fr-FR" sz="2400" b="1" dirty="0">
                <a:solidFill>
                  <a:schemeClr val="tx1"/>
                </a:solidFill>
              </a:rPr>
              <a:t>Développement et amélioration </a:t>
            </a:r>
            <a:r>
              <a:rPr lang="fr-FR" sz="2400" dirty="0">
                <a:solidFill>
                  <a:schemeClr val="tx1"/>
                </a:solidFill>
              </a:rPr>
              <a:t>d’un</a:t>
            </a:r>
            <a:r>
              <a:rPr lang="fr-FR" sz="2400" b="1" dirty="0">
                <a:solidFill>
                  <a:schemeClr val="tx1"/>
                </a:solidFill>
              </a:rPr>
              <a:t> </a:t>
            </a:r>
            <a:r>
              <a:rPr lang="fr-FR" sz="2400" b="1" u="sng" dirty="0">
                <a:solidFill>
                  <a:schemeClr val="tx1"/>
                </a:solidFill>
              </a:rPr>
              <a:t>CNO </a:t>
            </a:r>
            <a:r>
              <a:rPr lang="fr-FR" sz="2400" b="1" dirty="0">
                <a:solidFill>
                  <a:schemeClr val="tx1"/>
                </a:solidFill>
              </a:rPr>
              <a:t>pilote </a:t>
            </a:r>
            <a:r>
              <a:rPr lang="fr-FR" sz="2400" dirty="0">
                <a:solidFill>
                  <a:schemeClr val="tx1"/>
                </a:solidFill>
              </a:rPr>
              <a:t>enrichi en prébiotiques et 	probiotiques</a:t>
            </a:r>
          </a:p>
          <a:p>
            <a:endParaRPr lang="fr-FR" sz="800" dirty="0">
              <a:solidFill>
                <a:schemeClr val="tx1"/>
              </a:solidFill>
            </a:endParaRPr>
          </a:p>
          <a:p>
            <a:r>
              <a:rPr lang="fr-FR" sz="2400" dirty="0">
                <a:solidFill>
                  <a:schemeClr val="tx1"/>
                </a:solidFill>
                <a:sym typeface="Wingdings" panose="05000000000000000000" pitchFamily="2" charset="2"/>
              </a:rPr>
              <a:t>	</a:t>
            </a:r>
            <a:r>
              <a:rPr lang="fr-FR" sz="2400" b="1" u="sng" dirty="0">
                <a:solidFill>
                  <a:schemeClr val="tx1"/>
                </a:solidFill>
              </a:rPr>
              <a:t>Protocole</a:t>
            </a:r>
            <a:r>
              <a:rPr lang="fr-FR" sz="2400" b="1" dirty="0">
                <a:solidFill>
                  <a:schemeClr val="tx1"/>
                </a:solidFill>
              </a:rPr>
              <a:t> technique standardisé</a:t>
            </a:r>
          </a:p>
          <a:p>
            <a:endParaRPr lang="fr-FR" sz="800" dirty="0">
              <a:solidFill>
                <a:schemeClr val="tx1"/>
              </a:solidFill>
            </a:endParaRPr>
          </a:p>
          <a:p>
            <a:pPr marL="342900" indent="-342900">
              <a:buFont typeface="Arial" panose="020B0604020202020204" pitchFamily="34" charset="0"/>
              <a:buChar char="•"/>
            </a:pPr>
            <a:r>
              <a:rPr lang="fr-FR" sz="2400" dirty="0">
                <a:solidFill>
                  <a:schemeClr val="tx1"/>
                </a:solidFill>
              </a:rPr>
              <a:t>Collecte et envoi de lactosérum </a:t>
            </a:r>
            <a:r>
              <a:rPr lang="fr-FR" sz="2400" dirty="0">
                <a:solidFill>
                  <a:schemeClr val="tx1"/>
                </a:solidFill>
                <a:sym typeface="Wingdings" panose="05000000000000000000" pitchFamily="2" charset="2"/>
              </a:rPr>
              <a:t> analyses physico-chimiques et biologiques  </a:t>
            </a:r>
            <a:r>
              <a:rPr lang="fr-FR" sz="2400" b="1" u="sng" dirty="0">
                <a:solidFill>
                  <a:schemeClr val="tx1"/>
                </a:solidFill>
              </a:rPr>
              <a:t>cartographie</a:t>
            </a:r>
            <a:r>
              <a:rPr lang="fr-FR" sz="2400" b="1" dirty="0">
                <a:solidFill>
                  <a:schemeClr val="tx1"/>
                </a:solidFill>
              </a:rPr>
              <a:t> des LS </a:t>
            </a:r>
            <a:r>
              <a:rPr lang="fr-FR" sz="2400" dirty="0">
                <a:solidFill>
                  <a:schemeClr val="tx1"/>
                </a:solidFill>
              </a:rPr>
              <a:t>de la Grande Région</a:t>
            </a:r>
          </a:p>
        </p:txBody>
      </p:sp>
    </p:spTree>
    <p:extLst>
      <p:ext uri="{BB962C8B-B14F-4D97-AF65-F5344CB8AC3E}">
        <p14:creationId xmlns:p14="http://schemas.microsoft.com/office/powerpoint/2010/main" val="13953425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35B3E-246B-0928-D46B-D98468A6CEB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29744B-41F9-03ED-CFB5-F398C50924B6}"/>
              </a:ext>
            </a:extLst>
          </p:cNvPr>
          <p:cNvSpPr>
            <a:spLocks noGrp="1"/>
          </p:cNvSpPr>
          <p:nvPr>
            <p:ph type="title"/>
          </p:nvPr>
        </p:nvSpPr>
        <p:spPr>
          <a:xfrm>
            <a:off x="836682" y="1715633"/>
            <a:ext cx="10515600" cy="910856"/>
          </a:xfrm>
        </p:spPr>
        <p:txBody>
          <a:bodyPr>
            <a:normAutofit/>
          </a:bodyPr>
          <a:lstStyle/>
          <a:p>
            <a:r>
              <a:rPr lang="fr-FR" b="1" dirty="0"/>
              <a:t>MT3 (sensibilisation) à la HEPL</a:t>
            </a:r>
            <a:endParaRPr lang="fr-BE" b="1" dirty="0"/>
          </a:p>
        </p:txBody>
      </p:sp>
      <p:pic>
        <p:nvPicPr>
          <p:cNvPr id="5" name="Image 4">
            <a:extLst>
              <a:ext uri="{FF2B5EF4-FFF2-40B4-BE49-F238E27FC236}">
                <a16:creationId xmlns:a16="http://schemas.microsoft.com/office/drawing/2014/main" id="{73C48775-2AAB-64F6-EC69-E31CE0C6B942}"/>
              </a:ext>
            </a:extLst>
          </p:cNvPr>
          <p:cNvPicPr>
            <a:picLocks noGrp="1" noRot="1" noMove="1" noResize="1" noEditPoints="1" noAdjustHandles="1" noChangeArrowheads="1" noChangeShapeType="1" noCrop="1"/>
          </p:cNvPicPr>
          <p:nvPr/>
        </p:nvPicPr>
        <p:blipFill>
          <a:blip r:embed="rId3"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AA0C46DB-89BA-A403-C4DD-B679E9A5E3FF}"/>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8" name="Image 7">
            <a:extLst>
              <a:ext uri="{FF2B5EF4-FFF2-40B4-BE49-F238E27FC236}">
                <a16:creationId xmlns:a16="http://schemas.microsoft.com/office/drawing/2014/main" id="{B8F7B3DD-03FA-C325-72DC-BB1911BABF8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8029" y="6126695"/>
            <a:ext cx="11640459" cy="630805"/>
          </a:xfrm>
          <a:prstGeom prst="rect">
            <a:avLst/>
          </a:prstGeom>
          <a:noFill/>
          <a:ln>
            <a:noFill/>
          </a:ln>
        </p:spPr>
      </p:pic>
      <p:sp>
        <p:nvSpPr>
          <p:cNvPr id="11" name="Rectangle: Rounded Corners 10">
            <a:extLst>
              <a:ext uri="{FF2B5EF4-FFF2-40B4-BE49-F238E27FC236}">
                <a16:creationId xmlns:a16="http://schemas.microsoft.com/office/drawing/2014/main" id="{386ECA8C-053F-6948-0E32-D2D8980BAB06}"/>
              </a:ext>
            </a:extLst>
          </p:cNvPr>
          <p:cNvSpPr/>
          <p:nvPr/>
        </p:nvSpPr>
        <p:spPr>
          <a:xfrm>
            <a:off x="275771" y="2407921"/>
            <a:ext cx="11640458" cy="3678134"/>
          </a:xfrm>
          <a:prstGeom prst="roundRect">
            <a:avLst/>
          </a:prstGeom>
          <a:solidFill>
            <a:srgbClr val="D0ECA2"/>
          </a:solidFill>
          <a:ln>
            <a:solidFill>
              <a:srgbClr val="98C6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sz="2400" dirty="0">
                <a:solidFill>
                  <a:schemeClr val="tx1"/>
                </a:solidFill>
              </a:rPr>
              <a:t>Identification et mobilisation des </a:t>
            </a:r>
            <a:r>
              <a:rPr lang="fr-FR" sz="2400" b="1" u="sng" dirty="0">
                <a:solidFill>
                  <a:schemeClr val="tx1"/>
                </a:solidFill>
              </a:rPr>
              <a:t>parties prenantes</a:t>
            </a:r>
          </a:p>
          <a:p>
            <a:pPr marL="285750" indent="-285750">
              <a:buFont typeface="Arial" panose="020B0604020202020204" pitchFamily="34" charset="0"/>
              <a:buChar char="•"/>
            </a:pPr>
            <a:endParaRPr lang="fr-FR" sz="400" b="1" dirty="0">
              <a:solidFill>
                <a:schemeClr val="tx1"/>
              </a:solidFill>
            </a:endParaRPr>
          </a:p>
          <a:p>
            <a:pPr marL="800100" lvl="1" indent="-342900">
              <a:buFont typeface="Wingdings" panose="05000000000000000000" pitchFamily="2" charset="2"/>
              <a:buChar char="à"/>
            </a:pPr>
            <a:r>
              <a:rPr lang="fr-FR" sz="2400" b="1" dirty="0">
                <a:solidFill>
                  <a:schemeClr val="tx1"/>
                </a:solidFill>
              </a:rPr>
              <a:t>base de données</a:t>
            </a:r>
            <a:r>
              <a:rPr lang="fr-FR" sz="2400" dirty="0">
                <a:solidFill>
                  <a:schemeClr val="tx1"/>
                </a:solidFill>
              </a:rPr>
              <a:t> cartographiée et qualifiée des parties prenantes, synthèses, rapports, protocoles de partenariat, </a:t>
            </a:r>
            <a:r>
              <a:rPr lang="fr-FR" sz="2400" dirty="0" err="1">
                <a:solidFill>
                  <a:schemeClr val="tx1"/>
                </a:solidFill>
              </a:rPr>
              <a:t>compte-rendus</a:t>
            </a:r>
            <a:r>
              <a:rPr lang="fr-FR" sz="2400" dirty="0">
                <a:solidFill>
                  <a:schemeClr val="tx1"/>
                </a:solidFill>
              </a:rPr>
              <a:t> des rencontres</a:t>
            </a:r>
          </a:p>
          <a:p>
            <a:pPr marL="342900" indent="-342900">
              <a:buFont typeface="Wingdings" panose="05000000000000000000" pitchFamily="2" charset="2"/>
              <a:buChar char="à"/>
            </a:pPr>
            <a:endParaRPr lang="fr-FR" sz="400" dirty="0">
              <a:solidFill>
                <a:schemeClr val="tx1"/>
              </a:solidFill>
            </a:endParaRPr>
          </a:p>
          <a:p>
            <a:pPr marL="285750" indent="-285750">
              <a:buFont typeface="Arial" panose="020B0604020202020204" pitchFamily="34" charset="0"/>
              <a:buChar char="•"/>
            </a:pPr>
            <a:r>
              <a:rPr lang="fr-FR" sz="2400" dirty="0">
                <a:solidFill>
                  <a:schemeClr val="tx1"/>
                </a:solidFill>
              </a:rPr>
              <a:t>Organisation de </a:t>
            </a:r>
            <a:r>
              <a:rPr lang="fr-FR" sz="2400" b="1" u="sng" dirty="0">
                <a:solidFill>
                  <a:schemeClr val="tx1"/>
                </a:solidFill>
              </a:rPr>
              <a:t>campagnes de communication </a:t>
            </a:r>
            <a:r>
              <a:rPr lang="fr-FR" sz="2400" dirty="0">
                <a:solidFill>
                  <a:schemeClr val="tx1"/>
                </a:solidFill>
              </a:rPr>
              <a:t>créatives</a:t>
            </a:r>
          </a:p>
          <a:p>
            <a:pPr marL="285750" indent="-285750">
              <a:buFont typeface="Arial" panose="020B0604020202020204" pitchFamily="34" charset="0"/>
              <a:buChar char="•"/>
            </a:pPr>
            <a:endParaRPr lang="fr-FR" sz="400" dirty="0">
              <a:solidFill>
                <a:schemeClr val="tx1"/>
              </a:solidFill>
            </a:endParaRPr>
          </a:p>
          <a:p>
            <a:pPr marL="800100" lvl="1" indent="-342900">
              <a:buFont typeface="Wingdings" panose="05000000000000000000" pitchFamily="2" charset="2"/>
              <a:buChar char="à"/>
            </a:pPr>
            <a:r>
              <a:rPr lang="fr-FR" sz="2400" b="1" dirty="0">
                <a:solidFill>
                  <a:schemeClr val="tx1"/>
                </a:solidFill>
              </a:rPr>
              <a:t>stratégie éditoriale </a:t>
            </a:r>
            <a:r>
              <a:rPr lang="fr-FR" sz="2400" dirty="0">
                <a:solidFill>
                  <a:schemeClr val="tx1"/>
                </a:solidFill>
              </a:rPr>
              <a:t>de communication</a:t>
            </a:r>
          </a:p>
          <a:p>
            <a:pPr marL="800100" lvl="1" indent="-342900">
              <a:buFont typeface="Wingdings" panose="05000000000000000000" pitchFamily="2" charset="2"/>
              <a:buChar char="à"/>
            </a:pPr>
            <a:r>
              <a:rPr lang="fr-FR" sz="2400" b="1" dirty="0">
                <a:solidFill>
                  <a:schemeClr val="tx1"/>
                </a:solidFill>
              </a:rPr>
              <a:t>série de 10 vidéos narratives courtes</a:t>
            </a:r>
            <a:r>
              <a:rPr lang="fr-FR" sz="2400" dirty="0">
                <a:solidFill>
                  <a:schemeClr val="tx1"/>
                </a:solidFill>
              </a:rPr>
              <a:t>, </a:t>
            </a:r>
            <a:r>
              <a:rPr lang="fr-FR" sz="2400" b="1" dirty="0">
                <a:solidFill>
                  <a:schemeClr val="tx1"/>
                </a:solidFill>
              </a:rPr>
              <a:t>mini série-web </a:t>
            </a:r>
            <a:r>
              <a:rPr lang="fr-FR" sz="2400" dirty="0">
                <a:solidFill>
                  <a:schemeClr val="tx1"/>
                </a:solidFill>
              </a:rPr>
              <a:t>et </a:t>
            </a:r>
            <a:r>
              <a:rPr lang="fr-FR" sz="2400" b="1" dirty="0">
                <a:solidFill>
                  <a:schemeClr val="tx1"/>
                </a:solidFill>
              </a:rPr>
              <a:t>série d’infographie animée</a:t>
            </a:r>
            <a:r>
              <a:rPr lang="fr-FR" sz="2400" dirty="0">
                <a:solidFill>
                  <a:schemeClr val="tx1"/>
                </a:solidFill>
              </a:rPr>
              <a:t>. (</a:t>
            </a:r>
            <a:r>
              <a:rPr lang="fr-FR" sz="2400" dirty="0" err="1">
                <a:solidFill>
                  <a:schemeClr val="tx1"/>
                </a:solidFill>
              </a:rPr>
              <a:t>Youtube</a:t>
            </a:r>
            <a:r>
              <a:rPr lang="fr-FR" sz="2400" dirty="0">
                <a:solidFill>
                  <a:schemeClr val="tx1"/>
                </a:solidFill>
              </a:rPr>
              <a:t>, des réseaux sociaux) – alimentation des </a:t>
            </a:r>
            <a:r>
              <a:rPr lang="fr-FR" sz="2400" b="1" dirty="0">
                <a:solidFill>
                  <a:schemeClr val="tx1"/>
                </a:solidFill>
              </a:rPr>
              <a:t>réseaux sociaux</a:t>
            </a:r>
          </a:p>
          <a:p>
            <a:pPr marL="800100" lvl="1" indent="-342900">
              <a:buFont typeface="Wingdings" panose="05000000000000000000" pitchFamily="2" charset="2"/>
              <a:buChar char="à"/>
            </a:pPr>
            <a:r>
              <a:rPr lang="fr-FR" sz="2400" b="1" dirty="0">
                <a:solidFill>
                  <a:schemeClr val="tx1"/>
                </a:solidFill>
              </a:rPr>
              <a:t>kit de communication </a:t>
            </a:r>
            <a:r>
              <a:rPr lang="fr-FR" sz="2400" dirty="0">
                <a:solidFill>
                  <a:schemeClr val="tx1"/>
                </a:solidFill>
              </a:rPr>
              <a:t>pour les fromageries et </a:t>
            </a:r>
            <a:r>
              <a:rPr lang="fr-FR" sz="2400" b="1" dirty="0">
                <a:solidFill>
                  <a:schemeClr val="tx1"/>
                </a:solidFill>
              </a:rPr>
              <a:t>Kit pédagogique multilingue</a:t>
            </a:r>
            <a:endParaRPr lang="fr-FR" sz="2400" dirty="0">
              <a:solidFill>
                <a:schemeClr val="tx1"/>
              </a:solidFill>
            </a:endParaRPr>
          </a:p>
          <a:p>
            <a:pPr marL="800100" lvl="1" indent="-342900">
              <a:buFont typeface="Wingdings" panose="05000000000000000000" pitchFamily="2" charset="2"/>
              <a:buChar char="à"/>
            </a:pPr>
            <a:r>
              <a:rPr lang="fr-FR" sz="2400" b="1" dirty="0">
                <a:solidFill>
                  <a:schemeClr val="tx1"/>
                </a:solidFill>
              </a:rPr>
              <a:t>Site internet </a:t>
            </a:r>
            <a:r>
              <a:rPr lang="fr-FR" sz="2400" dirty="0">
                <a:solidFill>
                  <a:schemeClr val="tx1"/>
                </a:solidFill>
              </a:rPr>
              <a:t>et </a:t>
            </a:r>
            <a:r>
              <a:rPr lang="fr-FR" sz="2400" b="1" dirty="0">
                <a:solidFill>
                  <a:schemeClr val="tx1"/>
                </a:solidFill>
              </a:rPr>
              <a:t>plateforme interactive</a:t>
            </a:r>
          </a:p>
        </p:txBody>
      </p:sp>
    </p:spTree>
    <p:extLst>
      <p:ext uri="{BB962C8B-B14F-4D97-AF65-F5344CB8AC3E}">
        <p14:creationId xmlns:p14="http://schemas.microsoft.com/office/powerpoint/2010/main" val="37132296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2CC81-73F0-17B0-3FB2-93C6AC710B7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20BC43B-6D6C-659E-6686-71B7AA70A4BE}"/>
              </a:ext>
            </a:extLst>
          </p:cNvPr>
          <p:cNvSpPr>
            <a:spLocks noGrp="1"/>
          </p:cNvSpPr>
          <p:nvPr>
            <p:ph type="title"/>
          </p:nvPr>
        </p:nvSpPr>
        <p:spPr>
          <a:xfrm>
            <a:off x="836682" y="1715633"/>
            <a:ext cx="10515600" cy="910856"/>
          </a:xfrm>
        </p:spPr>
        <p:txBody>
          <a:bodyPr>
            <a:normAutofit/>
          </a:bodyPr>
          <a:lstStyle/>
          <a:p>
            <a:r>
              <a:rPr lang="fr-FR" b="1" dirty="0"/>
              <a:t>MT4 (Formation) à la HEPL</a:t>
            </a:r>
            <a:endParaRPr lang="fr-BE" b="1" dirty="0"/>
          </a:p>
        </p:txBody>
      </p:sp>
      <p:pic>
        <p:nvPicPr>
          <p:cNvPr id="5" name="Image 4">
            <a:extLst>
              <a:ext uri="{FF2B5EF4-FFF2-40B4-BE49-F238E27FC236}">
                <a16:creationId xmlns:a16="http://schemas.microsoft.com/office/drawing/2014/main" id="{EC022677-E5DC-30F3-71CB-14E16CA74944}"/>
              </a:ext>
            </a:extLst>
          </p:cNvPr>
          <p:cNvPicPr>
            <a:picLocks noGrp="1" noRot="1" noMove="1" noResize="1" noEditPoints="1" noAdjustHandles="1" noChangeArrowheads="1" noChangeShapeType="1" noCrop="1"/>
          </p:cNvPicPr>
          <p:nvPr/>
        </p:nvPicPr>
        <p:blipFill>
          <a:blip r:embed="rId3" cstate="print"/>
          <a:stretch>
            <a:fillRect/>
          </a:stretch>
        </p:blipFill>
        <p:spPr>
          <a:xfrm>
            <a:off x="140086" y="-100541"/>
            <a:ext cx="4068571" cy="2007143"/>
          </a:xfrm>
          <a:prstGeom prst="rect">
            <a:avLst/>
          </a:prstGeom>
        </p:spPr>
      </p:pic>
      <p:sp>
        <p:nvSpPr>
          <p:cNvPr id="6" name="ZoneTexte 5">
            <a:extLst>
              <a:ext uri="{FF2B5EF4-FFF2-40B4-BE49-F238E27FC236}">
                <a16:creationId xmlns:a16="http://schemas.microsoft.com/office/drawing/2014/main" id="{06BFD401-6B34-C31A-2CA8-B37E0A173A1E}"/>
              </a:ext>
            </a:extLst>
          </p:cNvPr>
          <p:cNvSpPr txBox="1">
            <a:spLocks noGrp="1" noRot="1" noMove="1" noResize="1" noEditPoints="1" noAdjustHandles="1" noChangeArrowheads="1" noChangeShapeType="1"/>
          </p:cNvSpPr>
          <p:nvPr/>
        </p:nvSpPr>
        <p:spPr>
          <a:xfrm>
            <a:off x="4208657" y="99513"/>
            <a:ext cx="7983343" cy="677108"/>
          </a:xfrm>
          <a:prstGeom prst="rect">
            <a:avLst/>
          </a:prstGeom>
          <a:noFill/>
        </p:spPr>
        <p:txBody>
          <a:bodyPr wrap="square" rtlCol="0">
            <a:spAutoFit/>
          </a:bodyPr>
          <a:lstStyle/>
          <a:p>
            <a:r>
              <a:rPr lang="fr-BE" sz="800">
                <a:solidFill>
                  <a:schemeClr val="accent1"/>
                </a:solidFill>
              </a:rPr>
              <a:t>Le projet ALAFERM est co-financé par l’Union européenne dans le cadre du Programme Interreg Grande Région 2021-2027</a:t>
            </a:r>
          </a:p>
          <a:p>
            <a:r>
              <a:rPr lang="fr-BE" sz="800">
                <a:solidFill>
                  <a:schemeClr val="accent1"/>
                </a:solidFill>
              </a:rPr>
              <a:t> </a:t>
            </a:r>
          </a:p>
          <a:p>
            <a:r>
              <a:rPr lang="fr-BE" sz="800">
                <a:solidFill>
                  <a:schemeClr val="accent1"/>
                </a:solidFill>
              </a:rPr>
              <a:t>Das Projekt ALAFERM </a:t>
            </a:r>
            <a:r>
              <a:rPr lang="fr-BE" sz="800" err="1">
                <a:solidFill>
                  <a:schemeClr val="accent1"/>
                </a:solidFill>
              </a:rPr>
              <a:t>wird</a:t>
            </a:r>
            <a:r>
              <a:rPr lang="fr-BE" sz="800">
                <a:solidFill>
                  <a:schemeClr val="accent1"/>
                </a:solidFill>
              </a:rPr>
              <a:t> von der </a:t>
            </a:r>
            <a:r>
              <a:rPr lang="fr-BE" sz="800" err="1">
                <a:solidFill>
                  <a:schemeClr val="accent1"/>
                </a:solidFill>
              </a:rPr>
              <a:t>Europäischen</a:t>
            </a:r>
            <a:r>
              <a:rPr lang="fr-BE" sz="800">
                <a:solidFill>
                  <a:schemeClr val="accent1"/>
                </a:solidFill>
              </a:rPr>
              <a:t> Union </a:t>
            </a:r>
            <a:r>
              <a:rPr lang="fr-BE" sz="800" err="1">
                <a:solidFill>
                  <a:schemeClr val="accent1"/>
                </a:solidFill>
              </a:rPr>
              <a:t>im</a:t>
            </a:r>
            <a:r>
              <a:rPr lang="fr-BE" sz="800">
                <a:solidFill>
                  <a:schemeClr val="accent1"/>
                </a:solidFill>
              </a:rPr>
              <a:t> </a:t>
            </a:r>
            <a:r>
              <a:rPr lang="fr-BE" sz="800" err="1">
                <a:solidFill>
                  <a:schemeClr val="accent1"/>
                </a:solidFill>
              </a:rPr>
              <a:t>Rahmen</a:t>
            </a:r>
            <a:r>
              <a:rPr lang="fr-BE" sz="800">
                <a:solidFill>
                  <a:schemeClr val="accent1"/>
                </a:solidFill>
              </a:rPr>
              <a:t> des </a:t>
            </a:r>
            <a:r>
              <a:rPr lang="fr-BE" sz="800" err="1">
                <a:solidFill>
                  <a:schemeClr val="accent1"/>
                </a:solidFill>
              </a:rPr>
              <a:t>Programms</a:t>
            </a:r>
            <a:r>
              <a:rPr lang="fr-BE" sz="800">
                <a:solidFill>
                  <a:schemeClr val="accent1"/>
                </a:solidFill>
              </a:rPr>
              <a:t> Interreg </a:t>
            </a:r>
            <a:r>
              <a:rPr lang="fr-BE" sz="800" err="1">
                <a:solidFill>
                  <a:schemeClr val="accent1"/>
                </a:solidFill>
              </a:rPr>
              <a:t>Großregion</a:t>
            </a:r>
            <a:r>
              <a:rPr lang="fr-BE" sz="800">
                <a:solidFill>
                  <a:schemeClr val="accent1"/>
                </a:solidFill>
              </a:rPr>
              <a:t> 2021–2027 </a:t>
            </a:r>
            <a:r>
              <a:rPr lang="fr-BE" sz="800" err="1">
                <a:solidFill>
                  <a:schemeClr val="accent1"/>
                </a:solidFill>
              </a:rPr>
              <a:t>kofinanziert</a:t>
            </a:r>
            <a:endParaRPr lang="fr-BE" sz="800">
              <a:solidFill>
                <a:schemeClr val="accent1"/>
              </a:solidFill>
            </a:endParaRPr>
          </a:p>
          <a:p>
            <a:endParaRPr lang="fr-BE" sz="1400"/>
          </a:p>
        </p:txBody>
      </p:sp>
      <p:pic>
        <p:nvPicPr>
          <p:cNvPr id="8" name="Image 7">
            <a:extLst>
              <a:ext uri="{FF2B5EF4-FFF2-40B4-BE49-F238E27FC236}">
                <a16:creationId xmlns:a16="http://schemas.microsoft.com/office/drawing/2014/main" id="{8B04CA18-65A0-8CE5-B63F-C99FCD0EDF3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8029" y="6126695"/>
            <a:ext cx="11640459" cy="630805"/>
          </a:xfrm>
          <a:prstGeom prst="rect">
            <a:avLst/>
          </a:prstGeom>
          <a:noFill/>
          <a:ln>
            <a:noFill/>
          </a:ln>
        </p:spPr>
      </p:pic>
      <p:sp>
        <p:nvSpPr>
          <p:cNvPr id="11" name="Rectangle: Rounded Corners 10">
            <a:extLst>
              <a:ext uri="{FF2B5EF4-FFF2-40B4-BE49-F238E27FC236}">
                <a16:creationId xmlns:a16="http://schemas.microsoft.com/office/drawing/2014/main" id="{8A3C6BD7-03B1-8638-95FF-ACFC3015DEDE}"/>
              </a:ext>
            </a:extLst>
          </p:cNvPr>
          <p:cNvSpPr/>
          <p:nvPr/>
        </p:nvSpPr>
        <p:spPr>
          <a:xfrm>
            <a:off x="275771" y="2570481"/>
            <a:ext cx="11640458" cy="3251199"/>
          </a:xfrm>
          <a:prstGeom prst="roundRect">
            <a:avLst/>
          </a:prstGeom>
          <a:solidFill>
            <a:schemeClr val="accent5">
              <a:lumMod val="60000"/>
              <a:lumOff val="40000"/>
            </a:schemeClr>
          </a:solidFill>
          <a:ln>
            <a:solidFill>
              <a:srgbClr val="98C6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fr-FR" sz="2400" dirty="0">
                <a:solidFill>
                  <a:schemeClr val="tx1"/>
                </a:solidFill>
              </a:rPr>
              <a:t>Identification des </a:t>
            </a:r>
            <a:r>
              <a:rPr lang="fr-FR" sz="2400" b="1" u="sng" dirty="0">
                <a:solidFill>
                  <a:schemeClr val="tx1"/>
                </a:solidFill>
              </a:rPr>
              <a:t>besoins de formation</a:t>
            </a:r>
            <a:r>
              <a:rPr lang="fr-FR" sz="2400" b="1" dirty="0">
                <a:solidFill>
                  <a:schemeClr val="tx1"/>
                </a:solidFill>
              </a:rPr>
              <a:t> </a:t>
            </a:r>
            <a:r>
              <a:rPr lang="fr-FR" sz="2400" dirty="0">
                <a:solidFill>
                  <a:schemeClr val="tx1"/>
                </a:solidFill>
              </a:rPr>
              <a:t>par pays</a:t>
            </a:r>
          </a:p>
          <a:p>
            <a:pPr marL="285750" indent="-285750">
              <a:buFont typeface="Arial" panose="020B0604020202020204" pitchFamily="34" charset="0"/>
              <a:buChar char="•"/>
            </a:pPr>
            <a:endParaRPr lang="fr-FR" sz="400" dirty="0">
              <a:solidFill>
                <a:schemeClr val="tx1"/>
              </a:solidFill>
              <a:sym typeface="Wingdings" panose="05000000000000000000" pitchFamily="2" charset="2"/>
            </a:endParaRPr>
          </a:p>
          <a:p>
            <a:pPr marL="342900" indent="-342900">
              <a:buFont typeface="Arial" panose="020B0604020202020204" pitchFamily="34" charset="0"/>
              <a:buChar char="•"/>
            </a:pPr>
            <a:r>
              <a:rPr lang="fr-FR" sz="2400" dirty="0">
                <a:solidFill>
                  <a:schemeClr val="tx1"/>
                </a:solidFill>
              </a:rPr>
              <a:t>Développement d’un </a:t>
            </a:r>
            <a:r>
              <a:rPr lang="fr-FR" sz="2400" b="1" u="sng" dirty="0">
                <a:solidFill>
                  <a:schemeClr val="tx1"/>
                </a:solidFill>
              </a:rPr>
              <a:t>programme de formation</a:t>
            </a:r>
            <a:r>
              <a:rPr lang="fr-FR" sz="2400" b="1" dirty="0">
                <a:solidFill>
                  <a:schemeClr val="tx1"/>
                </a:solidFill>
              </a:rPr>
              <a:t> commun </a:t>
            </a:r>
            <a:r>
              <a:rPr lang="fr-FR" sz="2400" dirty="0">
                <a:solidFill>
                  <a:schemeClr val="tx1"/>
                </a:solidFill>
              </a:rPr>
              <a:t>pour les fromagers</a:t>
            </a:r>
          </a:p>
          <a:p>
            <a:pPr marL="342900" indent="-342900">
              <a:buFont typeface="Arial" panose="020B0604020202020204" pitchFamily="34" charset="0"/>
              <a:buChar char="•"/>
            </a:pPr>
            <a:endParaRPr lang="fr-FR" sz="400" dirty="0">
              <a:solidFill>
                <a:schemeClr val="tx1"/>
              </a:solidFill>
            </a:endParaRPr>
          </a:p>
          <a:p>
            <a:pPr marL="342900" indent="-342900">
              <a:buFont typeface="Arial" panose="020B0604020202020204" pitchFamily="34" charset="0"/>
              <a:buChar char="•"/>
            </a:pPr>
            <a:r>
              <a:rPr lang="en-US" sz="2400" dirty="0">
                <a:solidFill>
                  <a:schemeClr val="tx1"/>
                </a:solidFill>
              </a:rPr>
              <a:t>Formation de </a:t>
            </a:r>
            <a:r>
              <a:rPr lang="en-US" sz="2400" b="1" u="sng" dirty="0" err="1">
                <a:solidFill>
                  <a:schemeClr val="tx1"/>
                </a:solidFill>
              </a:rPr>
              <a:t>formateurs</a:t>
            </a:r>
            <a:r>
              <a:rPr lang="en-US" sz="2400" b="1" u="sng" dirty="0">
                <a:solidFill>
                  <a:schemeClr val="tx1"/>
                </a:solidFill>
              </a:rPr>
              <a:t> </a:t>
            </a:r>
            <a:r>
              <a:rPr lang="en-US" sz="2400" b="1" u="sng" dirty="0" err="1">
                <a:solidFill>
                  <a:schemeClr val="tx1"/>
                </a:solidFill>
              </a:rPr>
              <a:t>locaux</a:t>
            </a:r>
            <a:endParaRPr lang="en-US" sz="2400" b="1" u="sng" dirty="0">
              <a:solidFill>
                <a:schemeClr val="tx1"/>
              </a:solidFill>
            </a:endParaRPr>
          </a:p>
          <a:p>
            <a:pPr marL="342900" indent="-342900">
              <a:buFont typeface="Arial" panose="020B0604020202020204" pitchFamily="34" charset="0"/>
              <a:buChar char="•"/>
            </a:pPr>
            <a:endParaRPr lang="en-US" sz="400" b="1" u="sng" dirty="0">
              <a:solidFill>
                <a:schemeClr val="tx1"/>
              </a:solidFill>
            </a:endParaRPr>
          </a:p>
          <a:p>
            <a:pPr marL="342900" indent="-342900">
              <a:buFont typeface="Arial" panose="020B0604020202020204" pitchFamily="34" charset="0"/>
              <a:buChar char="•"/>
            </a:pPr>
            <a:r>
              <a:rPr lang="fr-FR" sz="2400" dirty="0">
                <a:solidFill>
                  <a:schemeClr val="tx1"/>
                </a:solidFill>
              </a:rPr>
              <a:t>Organisation de sessions de </a:t>
            </a:r>
            <a:r>
              <a:rPr lang="fr-FR" sz="2400" b="1" dirty="0">
                <a:solidFill>
                  <a:schemeClr val="tx1"/>
                </a:solidFill>
              </a:rPr>
              <a:t>formation pour les </a:t>
            </a:r>
            <a:r>
              <a:rPr lang="fr-FR" sz="2400" b="1" u="sng" dirty="0">
                <a:solidFill>
                  <a:schemeClr val="tx1"/>
                </a:solidFill>
              </a:rPr>
              <a:t>acteurs</a:t>
            </a:r>
            <a:r>
              <a:rPr lang="fr-FR" sz="2400" dirty="0">
                <a:solidFill>
                  <a:schemeClr val="tx1"/>
                </a:solidFill>
              </a:rPr>
              <a:t> de la filière</a:t>
            </a:r>
          </a:p>
          <a:p>
            <a:pPr marL="342900" indent="-342900">
              <a:buFont typeface="Arial" panose="020B0604020202020204" pitchFamily="34" charset="0"/>
              <a:buChar char="•"/>
            </a:pPr>
            <a:endParaRPr lang="fr-FR" sz="400" dirty="0">
              <a:solidFill>
                <a:schemeClr val="tx1"/>
              </a:solidFill>
            </a:endParaRPr>
          </a:p>
          <a:p>
            <a:pPr marL="342900" indent="-342900">
              <a:buFont typeface="Arial" panose="020B0604020202020204" pitchFamily="34" charset="0"/>
              <a:buChar char="•"/>
            </a:pPr>
            <a:r>
              <a:rPr lang="fr-FR" sz="2400" dirty="0">
                <a:solidFill>
                  <a:schemeClr val="tx1"/>
                </a:solidFill>
              </a:rPr>
              <a:t>Création d’une </a:t>
            </a:r>
            <a:r>
              <a:rPr lang="fr-FR" sz="2400" b="1" u="sng" dirty="0">
                <a:solidFill>
                  <a:schemeClr val="tx1"/>
                </a:solidFill>
              </a:rPr>
              <a:t>plateforme</a:t>
            </a:r>
            <a:r>
              <a:rPr lang="fr-FR" sz="2400" dirty="0">
                <a:solidFill>
                  <a:schemeClr val="tx1"/>
                </a:solidFill>
              </a:rPr>
              <a:t> transfrontalière d’</a:t>
            </a:r>
            <a:r>
              <a:rPr lang="fr-FR" sz="2400" b="1" u="sng" dirty="0">
                <a:solidFill>
                  <a:schemeClr val="tx1"/>
                </a:solidFill>
              </a:rPr>
              <a:t>échange</a:t>
            </a:r>
            <a:r>
              <a:rPr lang="fr-FR" sz="2400" dirty="0">
                <a:solidFill>
                  <a:schemeClr val="tx1"/>
                </a:solidFill>
              </a:rPr>
              <a:t> et de </a:t>
            </a:r>
            <a:r>
              <a:rPr lang="fr-FR" sz="2400" b="1" u="sng" dirty="0">
                <a:solidFill>
                  <a:schemeClr val="tx1"/>
                </a:solidFill>
              </a:rPr>
              <a:t>formation continue</a:t>
            </a:r>
          </a:p>
          <a:p>
            <a:pPr marL="342900" indent="-342900">
              <a:buFont typeface="Arial" panose="020B0604020202020204" pitchFamily="34" charset="0"/>
              <a:buChar char="•"/>
            </a:pPr>
            <a:endParaRPr lang="fr-FR" sz="400" b="1" u="sng" dirty="0">
              <a:solidFill>
                <a:schemeClr val="tx1"/>
              </a:solidFill>
            </a:endParaRPr>
          </a:p>
          <a:p>
            <a:pPr marL="342900" indent="-342900">
              <a:buFont typeface="Arial" panose="020B0604020202020204" pitchFamily="34" charset="0"/>
              <a:buChar char="•"/>
            </a:pPr>
            <a:r>
              <a:rPr lang="fr-FR" sz="2400" dirty="0">
                <a:solidFill>
                  <a:schemeClr val="tx1"/>
                </a:solidFill>
              </a:rPr>
              <a:t>Intégration de la formation dans les établissements </a:t>
            </a:r>
            <a:r>
              <a:rPr lang="fr-FR" sz="2400" b="1" u="sng" dirty="0">
                <a:solidFill>
                  <a:schemeClr val="tx1"/>
                </a:solidFill>
              </a:rPr>
              <a:t>d’enseignement supérieur </a:t>
            </a:r>
            <a:r>
              <a:rPr lang="fr-FR" sz="2400" dirty="0">
                <a:solidFill>
                  <a:schemeClr val="tx1"/>
                </a:solidFill>
              </a:rPr>
              <a:t>et </a:t>
            </a:r>
            <a:r>
              <a:rPr lang="fr-FR" sz="2400" b="1" u="sng" dirty="0">
                <a:solidFill>
                  <a:schemeClr val="tx1"/>
                </a:solidFill>
              </a:rPr>
              <a:t>universités</a:t>
            </a:r>
            <a:endParaRPr lang="en-US" sz="2400" b="1" u="sng" dirty="0">
              <a:solidFill>
                <a:schemeClr val="tx1"/>
              </a:solidFill>
            </a:endParaRPr>
          </a:p>
        </p:txBody>
      </p:sp>
    </p:spTree>
    <p:extLst>
      <p:ext uri="{BB962C8B-B14F-4D97-AF65-F5344CB8AC3E}">
        <p14:creationId xmlns:p14="http://schemas.microsoft.com/office/powerpoint/2010/main" val="13959059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BD30BCF-06DE-72A8-F012-84E64603713C}"/>
              </a:ext>
            </a:extLst>
          </p:cNvPr>
          <p:cNvPicPr>
            <a:picLocks noGrp="1" noRot="1" noChangeAspect="1" noMove="1" noResize="1" noEditPoints="1" noAdjustHandles="1" noChangeArrowheads="1" noChangeShapeType="1" noCrop="1"/>
          </p:cNvPicPr>
          <p:nvPr/>
        </p:nvPicPr>
        <p:blipFill>
          <a:blip r:embed="rId3" cstate="print"/>
          <a:stretch>
            <a:fillRect/>
          </a:stretch>
        </p:blipFill>
        <p:spPr>
          <a:xfrm>
            <a:off x="237066" y="0"/>
            <a:ext cx="4068571" cy="2007143"/>
          </a:xfrm>
          <a:prstGeom prst="rect">
            <a:avLst/>
          </a:prstGeom>
        </p:spPr>
      </p:pic>
      <p:sp>
        <p:nvSpPr>
          <p:cNvPr id="6" name="ZoneTexte 5">
            <a:extLst>
              <a:ext uri="{FF2B5EF4-FFF2-40B4-BE49-F238E27FC236}">
                <a16:creationId xmlns:a16="http://schemas.microsoft.com/office/drawing/2014/main" id="{49B41F60-77E0-2B8F-54BB-1DDC681612DB}"/>
              </a:ext>
            </a:extLst>
          </p:cNvPr>
          <p:cNvSpPr txBox="1">
            <a:spLocks noGrp="1" noRot="1" noMove="1" noResize="1" noEditPoints="1" noAdjustHandles="1" noChangeArrowheads="1" noChangeShapeType="1"/>
          </p:cNvSpPr>
          <p:nvPr/>
        </p:nvSpPr>
        <p:spPr>
          <a:xfrm>
            <a:off x="4208657" y="99513"/>
            <a:ext cx="7983343" cy="646331"/>
          </a:xfrm>
          <a:prstGeom prst="rect">
            <a:avLst/>
          </a:prstGeom>
          <a:noFill/>
        </p:spPr>
        <p:txBody>
          <a:bodyPr wrap="square" rtlCol="0">
            <a:spAutoFit/>
          </a:bodyPr>
          <a:lstStyle/>
          <a:p>
            <a:r>
              <a:rPr lang="fr-BE" sz="800" dirty="0">
                <a:solidFill>
                  <a:schemeClr val="accent1"/>
                </a:solidFill>
              </a:rPr>
              <a:t>Le projet ALAFERM est co-financé par l’Union européenne dans le cadre du Programme Interreg Grande Région 2021-2027</a:t>
            </a:r>
          </a:p>
          <a:p>
            <a:r>
              <a:rPr lang="fr-BE" sz="800" dirty="0">
                <a:solidFill>
                  <a:schemeClr val="accent1"/>
                </a:solidFill>
              </a:rPr>
              <a:t> </a:t>
            </a:r>
          </a:p>
          <a:p>
            <a:r>
              <a:rPr lang="fr-BE" sz="800" dirty="0">
                <a:solidFill>
                  <a:schemeClr val="accent1"/>
                </a:solidFill>
              </a:rPr>
              <a:t>Das Projekt ALAFERM </a:t>
            </a:r>
            <a:r>
              <a:rPr lang="fr-BE" sz="800" dirty="0" err="1">
                <a:solidFill>
                  <a:schemeClr val="accent1"/>
                </a:solidFill>
              </a:rPr>
              <a:t>wird</a:t>
            </a:r>
            <a:r>
              <a:rPr lang="fr-BE" sz="800" dirty="0">
                <a:solidFill>
                  <a:schemeClr val="accent1"/>
                </a:solidFill>
              </a:rPr>
              <a:t> von der </a:t>
            </a:r>
            <a:r>
              <a:rPr lang="fr-BE" sz="800" dirty="0" err="1">
                <a:solidFill>
                  <a:schemeClr val="accent1"/>
                </a:solidFill>
              </a:rPr>
              <a:t>Europäischen</a:t>
            </a:r>
            <a:r>
              <a:rPr lang="fr-BE" sz="800" dirty="0">
                <a:solidFill>
                  <a:schemeClr val="accent1"/>
                </a:solidFill>
              </a:rPr>
              <a:t> Union </a:t>
            </a:r>
            <a:r>
              <a:rPr lang="fr-BE" sz="800" dirty="0" err="1">
                <a:solidFill>
                  <a:schemeClr val="accent1"/>
                </a:solidFill>
              </a:rPr>
              <a:t>im</a:t>
            </a:r>
            <a:r>
              <a:rPr lang="fr-BE" sz="800" dirty="0">
                <a:solidFill>
                  <a:schemeClr val="accent1"/>
                </a:solidFill>
              </a:rPr>
              <a:t> </a:t>
            </a:r>
            <a:r>
              <a:rPr lang="fr-BE" sz="800" dirty="0" err="1">
                <a:solidFill>
                  <a:schemeClr val="accent1"/>
                </a:solidFill>
              </a:rPr>
              <a:t>Rahmen</a:t>
            </a:r>
            <a:r>
              <a:rPr lang="fr-BE" sz="800" dirty="0">
                <a:solidFill>
                  <a:schemeClr val="accent1"/>
                </a:solidFill>
              </a:rPr>
              <a:t> des </a:t>
            </a:r>
            <a:r>
              <a:rPr lang="fr-BE" sz="800" dirty="0" err="1">
                <a:solidFill>
                  <a:schemeClr val="accent1"/>
                </a:solidFill>
              </a:rPr>
              <a:t>Programms</a:t>
            </a:r>
            <a:r>
              <a:rPr lang="fr-BE" sz="800" dirty="0">
                <a:solidFill>
                  <a:schemeClr val="accent1"/>
                </a:solidFill>
              </a:rPr>
              <a:t> Interreg </a:t>
            </a:r>
            <a:r>
              <a:rPr lang="fr-BE" sz="800" dirty="0" err="1">
                <a:solidFill>
                  <a:schemeClr val="accent1"/>
                </a:solidFill>
              </a:rPr>
              <a:t>Großregion</a:t>
            </a:r>
            <a:r>
              <a:rPr lang="fr-BE" sz="800" dirty="0">
                <a:solidFill>
                  <a:schemeClr val="accent1"/>
                </a:solidFill>
              </a:rPr>
              <a:t> 2021–2027 </a:t>
            </a:r>
            <a:r>
              <a:rPr lang="fr-BE" sz="800" dirty="0" err="1">
                <a:solidFill>
                  <a:schemeClr val="accent1"/>
                </a:solidFill>
              </a:rPr>
              <a:t>kofinanziert</a:t>
            </a:r>
            <a:endParaRPr lang="fr-BE" sz="800" dirty="0">
              <a:solidFill>
                <a:schemeClr val="accent1"/>
              </a:solidFill>
            </a:endParaRPr>
          </a:p>
          <a:p>
            <a:endParaRPr lang="fr-BE" sz="1100" dirty="0"/>
          </a:p>
        </p:txBody>
      </p:sp>
      <p:pic>
        <p:nvPicPr>
          <p:cNvPr id="7" name="Image 6">
            <a:extLst>
              <a:ext uri="{FF2B5EF4-FFF2-40B4-BE49-F238E27FC236}">
                <a16:creationId xmlns:a16="http://schemas.microsoft.com/office/drawing/2014/main" id="{AF39F142-6090-924C-88BF-7DAF10FE4C53}"/>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625918" y="6153649"/>
            <a:ext cx="10940164" cy="595444"/>
          </a:xfrm>
          <a:prstGeom prst="rect">
            <a:avLst/>
          </a:prstGeom>
        </p:spPr>
      </p:pic>
      <p:sp>
        <p:nvSpPr>
          <p:cNvPr id="5" name="Titre 1">
            <a:extLst>
              <a:ext uri="{FF2B5EF4-FFF2-40B4-BE49-F238E27FC236}">
                <a16:creationId xmlns:a16="http://schemas.microsoft.com/office/drawing/2014/main" id="{89C35D0F-A8EC-8E04-7492-DE442523E03A}"/>
              </a:ext>
            </a:extLst>
          </p:cNvPr>
          <p:cNvSpPr>
            <a:spLocks noGrp="1"/>
          </p:cNvSpPr>
          <p:nvPr/>
        </p:nvSpPr>
        <p:spPr>
          <a:xfrm>
            <a:off x="746760" y="1826185"/>
            <a:ext cx="10515600" cy="91085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b="1" dirty="0"/>
              <a:t> À l’</a:t>
            </a:r>
            <a:r>
              <a:rPr lang="fr-FR" b="1" dirty="0" err="1"/>
              <a:t>Uliège</a:t>
            </a:r>
            <a:r>
              <a:rPr lang="fr-FR" b="1" dirty="0"/>
              <a:t> </a:t>
            </a:r>
            <a:r>
              <a:rPr lang="fr-FR" sz="1800" dirty="0"/>
              <a:t>– Manon Gresse</a:t>
            </a:r>
            <a:endParaRPr lang="fr-BE" dirty="0"/>
          </a:p>
        </p:txBody>
      </p:sp>
      <p:sp>
        <p:nvSpPr>
          <p:cNvPr id="8" name="ZoneTexte 7">
            <a:extLst>
              <a:ext uri="{FF2B5EF4-FFF2-40B4-BE49-F238E27FC236}">
                <a16:creationId xmlns:a16="http://schemas.microsoft.com/office/drawing/2014/main" id="{14C0CA91-BC96-E760-4117-D8B2665E7BEC}"/>
              </a:ext>
            </a:extLst>
          </p:cNvPr>
          <p:cNvSpPr txBox="1"/>
          <p:nvPr/>
        </p:nvSpPr>
        <p:spPr>
          <a:xfrm>
            <a:off x="1889417" y="3340324"/>
            <a:ext cx="4340696" cy="1015663"/>
          </a:xfrm>
          <a:prstGeom prst="rect">
            <a:avLst/>
          </a:prstGeom>
          <a:noFill/>
        </p:spPr>
        <p:txBody>
          <a:bodyPr wrap="square" rtlCol="0">
            <a:spAutoFit/>
          </a:bodyPr>
          <a:lstStyle/>
          <a:p>
            <a:pPr algn="just"/>
            <a:r>
              <a:rPr lang="fr-FR" sz="2000" noProof="0" dirty="0"/>
              <a:t>Évaluer les effets du lactosérum fermenté sur le microbiote intestinal et la muqueuse intestinale.</a:t>
            </a:r>
          </a:p>
        </p:txBody>
      </p:sp>
      <p:sp>
        <p:nvSpPr>
          <p:cNvPr id="9" name="Titre 1">
            <a:extLst>
              <a:ext uri="{FF2B5EF4-FFF2-40B4-BE49-F238E27FC236}">
                <a16:creationId xmlns:a16="http://schemas.microsoft.com/office/drawing/2014/main" id="{0B148543-1F09-880B-B128-D69A0622D99E}"/>
              </a:ext>
            </a:extLst>
          </p:cNvPr>
          <p:cNvSpPr txBox="1">
            <a:spLocks/>
          </p:cNvSpPr>
          <p:nvPr/>
        </p:nvSpPr>
        <p:spPr>
          <a:xfrm>
            <a:off x="1063752" y="2429468"/>
            <a:ext cx="10515600" cy="8842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fr-FR" sz="3800" noProof="0" dirty="0"/>
              <a:t>Objectif général :</a:t>
            </a:r>
          </a:p>
        </p:txBody>
      </p:sp>
      <p:cxnSp>
        <p:nvCxnSpPr>
          <p:cNvPr id="10" name="Connecteur en arc 9">
            <a:extLst>
              <a:ext uri="{FF2B5EF4-FFF2-40B4-BE49-F238E27FC236}">
                <a16:creationId xmlns:a16="http://schemas.microsoft.com/office/drawing/2014/main" id="{BBBD62B2-E3BD-7FFB-BA7E-E26384348ED9}"/>
              </a:ext>
            </a:extLst>
          </p:cNvPr>
          <p:cNvCxnSpPr>
            <a:cxnSpLocks/>
          </p:cNvCxnSpPr>
          <p:nvPr/>
        </p:nvCxnSpPr>
        <p:spPr>
          <a:xfrm>
            <a:off x="1354007" y="3275392"/>
            <a:ext cx="535409" cy="268014"/>
          </a:xfrm>
          <a:prstGeom prst="curvedConnector3">
            <a:avLst>
              <a:gd name="adj1" fmla="val -13548"/>
            </a:avLst>
          </a:prstGeom>
          <a:ln>
            <a:tailEnd type="triangle"/>
          </a:ln>
        </p:spPr>
        <p:style>
          <a:lnRef idx="2">
            <a:schemeClr val="dk1"/>
          </a:lnRef>
          <a:fillRef idx="0">
            <a:schemeClr val="dk1"/>
          </a:fillRef>
          <a:effectRef idx="1">
            <a:schemeClr val="dk1"/>
          </a:effectRef>
          <a:fontRef idx="minor">
            <a:schemeClr val="tx1"/>
          </a:fontRef>
        </p:style>
      </p:cxnSp>
      <p:grpSp>
        <p:nvGrpSpPr>
          <p:cNvPr id="27" name="Groupe 26">
            <a:extLst>
              <a:ext uri="{FF2B5EF4-FFF2-40B4-BE49-F238E27FC236}">
                <a16:creationId xmlns:a16="http://schemas.microsoft.com/office/drawing/2014/main" id="{5970CCDB-71E4-F59A-2E2D-2DB2696183CD}"/>
              </a:ext>
            </a:extLst>
          </p:cNvPr>
          <p:cNvGrpSpPr/>
          <p:nvPr/>
        </p:nvGrpSpPr>
        <p:grpSpPr>
          <a:xfrm>
            <a:off x="7107311" y="1492624"/>
            <a:ext cx="4120285" cy="4570280"/>
            <a:chOff x="7107311" y="1492624"/>
            <a:chExt cx="4120285" cy="4570280"/>
          </a:xfrm>
        </p:grpSpPr>
        <p:grpSp>
          <p:nvGrpSpPr>
            <p:cNvPr id="11" name="Groupe 10">
              <a:extLst>
                <a:ext uri="{FF2B5EF4-FFF2-40B4-BE49-F238E27FC236}">
                  <a16:creationId xmlns:a16="http://schemas.microsoft.com/office/drawing/2014/main" id="{AA4C04E2-3E2D-7CB7-1E32-2CD2E8EFD0C5}"/>
                </a:ext>
              </a:extLst>
            </p:cNvPr>
            <p:cNvGrpSpPr>
              <a:grpSpLocks/>
            </p:cNvGrpSpPr>
            <p:nvPr/>
          </p:nvGrpSpPr>
          <p:grpSpPr>
            <a:xfrm>
              <a:off x="7159029" y="1492624"/>
              <a:ext cx="4068567" cy="4570280"/>
              <a:chOff x="13477047" y="5425170"/>
              <a:chExt cx="3147637" cy="3583277"/>
            </a:xfrm>
          </p:grpSpPr>
          <p:grpSp>
            <p:nvGrpSpPr>
              <p:cNvPr id="12" name="Groupe 11">
                <a:extLst>
                  <a:ext uri="{FF2B5EF4-FFF2-40B4-BE49-F238E27FC236}">
                    <a16:creationId xmlns:a16="http://schemas.microsoft.com/office/drawing/2014/main" id="{2F637719-B439-94F5-AC7F-5D95C394DE7E}"/>
                  </a:ext>
                </a:extLst>
              </p:cNvPr>
              <p:cNvGrpSpPr>
                <a:grpSpLocks/>
              </p:cNvGrpSpPr>
              <p:nvPr/>
            </p:nvGrpSpPr>
            <p:grpSpPr>
              <a:xfrm>
                <a:off x="13477047" y="6343752"/>
                <a:ext cx="1158695" cy="2664695"/>
                <a:chOff x="13477045" y="6138425"/>
                <a:chExt cx="1158695" cy="2664695"/>
              </a:xfrm>
            </p:grpSpPr>
            <p:sp>
              <p:nvSpPr>
                <p:cNvPr id="21" name="ZoneTexte 20">
                  <a:extLst>
                    <a:ext uri="{FF2B5EF4-FFF2-40B4-BE49-F238E27FC236}">
                      <a16:creationId xmlns:a16="http://schemas.microsoft.com/office/drawing/2014/main" id="{BC027579-E64F-F5DA-D29E-ED4FC680E7C3}"/>
                    </a:ext>
                  </a:extLst>
                </p:cNvPr>
                <p:cNvSpPr txBox="1">
                  <a:spLocks/>
                </p:cNvSpPr>
                <p:nvPr/>
              </p:nvSpPr>
              <p:spPr>
                <a:xfrm rot="16200000">
                  <a:off x="12237030" y="7378440"/>
                  <a:ext cx="2664695" cy="184666"/>
                </a:xfrm>
                <a:prstGeom prst="rect">
                  <a:avLst/>
                </a:prstGeom>
                <a:noFill/>
              </p:spPr>
              <p:txBody>
                <a:bodyPr wrap="square" rtlCol="0">
                  <a:spAutoFit/>
                </a:bodyPr>
                <a:lstStyle/>
                <a:p>
                  <a:r>
                    <a:rPr lang="en-US" sz="600" noProof="0" dirty="0">
                      <a:latin typeface="Calibri" panose="020F0502020204030204" pitchFamily="34" charset="0"/>
                      <a:cs typeface="Calibri" panose="020F0502020204030204" pitchFamily="34" charset="0"/>
                    </a:rPr>
                    <a:t>Created with BioRender.com</a:t>
                  </a:r>
                </a:p>
              </p:txBody>
            </p:sp>
            <p:sp>
              <p:nvSpPr>
                <p:cNvPr id="22" name="ZoneTexte 21">
                  <a:extLst>
                    <a:ext uri="{FF2B5EF4-FFF2-40B4-BE49-F238E27FC236}">
                      <a16:creationId xmlns:a16="http://schemas.microsoft.com/office/drawing/2014/main" id="{4ACDE88F-79FF-D509-2408-94842651D4B6}"/>
                    </a:ext>
                  </a:extLst>
                </p:cNvPr>
                <p:cNvSpPr txBox="1">
                  <a:spLocks/>
                </p:cNvSpPr>
                <p:nvPr/>
              </p:nvSpPr>
              <p:spPr>
                <a:xfrm>
                  <a:off x="13538830" y="6304754"/>
                  <a:ext cx="1096910" cy="461665"/>
                </a:xfrm>
                <a:prstGeom prst="rect">
                  <a:avLst/>
                </a:prstGeom>
                <a:noFill/>
              </p:spPr>
              <p:txBody>
                <a:bodyPr wrap="square" rtlCol="0">
                  <a:spAutoFit/>
                </a:bodyPr>
                <a:lstStyle/>
                <a:p>
                  <a:pPr algn="ctr"/>
                  <a:r>
                    <a:rPr lang="en-US" sz="1200" noProof="0" dirty="0">
                      <a:latin typeface="Verdana" panose="020B0604030504040204" pitchFamily="34" charset="0"/>
                      <a:ea typeface="Verdana" panose="020B0604030504040204" pitchFamily="34" charset="0"/>
                      <a:cs typeface="Verdana" panose="020B0604030504040204" pitchFamily="34" charset="0"/>
                    </a:rPr>
                    <a:t>Fermented whey</a:t>
                  </a:r>
                </a:p>
              </p:txBody>
            </p:sp>
          </p:grpSp>
          <p:pic>
            <p:nvPicPr>
              <p:cNvPr id="13" name="Image 12">
                <a:extLst>
                  <a:ext uri="{FF2B5EF4-FFF2-40B4-BE49-F238E27FC236}">
                    <a16:creationId xmlns:a16="http://schemas.microsoft.com/office/drawing/2014/main" id="{0183D762-B5C4-FBB6-C851-AAD21202809A}"/>
                  </a:ext>
                </a:extLst>
              </p:cNvPr>
              <p:cNvPicPr>
                <a:picLocks noChangeAspect="1"/>
              </p:cNvPicPr>
              <p:nvPr/>
            </p:nvPicPr>
            <p:blipFill>
              <a:blip r:embed="rId5">
                <a:extLst>
                  <a:ext uri="{28A0092B-C50C-407E-A947-70E740481C1C}">
                    <a14:useLocalDpi xmlns:a14="http://schemas.microsoft.com/office/drawing/2010/main" val="0"/>
                  </a:ext>
                </a:extLst>
              </a:blip>
              <a:srcRect l="4244" r="25917" b="10630"/>
              <a:stretch>
                <a:fillRect/>
              </a:stretch>
            </p:blipFill>
            <p:spPr>
              <a:xfrm>
                <a:off x="13522728" y="5425170"/>
                <a:ext cx="3101956" cy="3528421"/>
              </a:xfrm>
              <a:prstGeom prst="rect">
                <a:avLst/>
              </a:prstGeom>
            </p:spPr>
          </p:pic>
        </p:grpSp>
        <p:pic>
          <p:nvPicPr>
            <p:cNvPr id="25" name="Image 24">
              <a:extLst>
                <a:ext uri="{FF2B5EF4-FFF2-40B4-BE49-F238E27FC236}">
                  <a16:creationId xmlns:a16="http://schemas.microsoft.com/office/drawing/2014/main" id="{59D3D03A-E1DC-9398-06C8-D92604C30E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7311" y="1713399"/>
              <a:ext cx="1397000" cy="1117600"/>
            </a:xfrm>
            <a:prstGeom prst="rect">
              <a:avLst/>
            </a:prstGeom>
          </p:spPr>
        </p:pic>
        <p:pic>
          <p:nvPicPr>
            <p:cNvPr id="23" name="Image 22" descr="Une image contenant laitier, poudre, farine, Agent épaississant&#10;&#10;Le contenu généré par l’IA peut être incorrect.">
              <a:extLst>
                <a:ext uri="{FF2B5EF4-FFF2-40B4-BE49-F238E27FC236}">
                  <a16:creationId xmlns:a16="http://schemas.microsoft.com/office/drawing/2014/main" id="{4C1FD71C-E698-2D12-DF61-3C6900508B08}"/>
                </a:ext>
              </a:extLst>
            </p:cNvPr>
            <p:cNvPicPr>
              <a:picLocks noChangeAspect="1"/>
            </p:cNvPicPr>
            <p:nvPr/>
          </p:nvPicPr>
          <p:blipFill>
            <a:blip r:embed="rId7"/>
            <a:srcRect l="3362" t="4880" r="4401" b="5332"/>
            <a:stretch>
              <a:fillRect/>
            </a:stretch>
          </p:blipFill>
          <p:spPr>
            <a:xfrm>
              <a:off x="7488745" y="2004802"/>
              <a:ext cx="924545" cy="900000"/>
            </a:xfrm>
            <a:prstGeom prst="rect">
              <a:avLst/>
            </a:prstGeom>
          </p:spPr>
        </p:pic>
        <p:sp>
          <p:nvSpPr>
            <p:cNvPr id="26" name="ZoneTexte 25">
              <a:extLst>
                <a:ext uri="{FF2B5EF4-FFF2-40B4-BE49-F238E27FC236}">
                  <a16:creationId xmlns:a16="http://schemas.microsoft.com/office/drawing/2014/main" id="{59BDA645-750D-DE7C-99F0-8EBD16B9F0D3}"/>
                </a:ext>
              </a:extLst>
            </p:cNvPr>
            <p:cNvSpPr txBox="1"/>
            <p:nvPr/>
          </p:nvSpPr>
          <p:spPr>
            <a:xfrm>
              <a:off x="7405532" y="2885034"/>
              <a:ext cx="1243391" cy="553998"/>
            </a:xfrm>
            <a:prstGeom prst="rect">
              <a:avLst/>
            </a:prstGeom>
            <a:solidFill>
              <a:schemeClr val="bg1"/>
            </a:solidFill>
          </p:spPr>
          <p:txBody>
            <a:bodyPr wrap="square" rtlCol="0">
              <a:spAutoFit/>
            </a:bodyPr>
            <a:lstStyle/>
            <a:p>
              <a:pPr algn="ctr"/>
              <a:r>
                <a:rPr lang="fr-FR" sz="1500" noProof="0" dirty="0"/>
                <a:t>Lactosérum fermenté</a:t>
              </a:r>
            </a:p>
          </p:txBody>
        </p:sp>
      </p:grpSp>
      <p:pic>
        <p:nvPicPr>
          <p:cNvPr id="28" name="Image 27">
            <a:extLst>
              <a:ext uri="{FF2B5EF4-FFF2-40B4-BE49-F238E27FC236}">
                <a16:creationId xmlns:a16="http://schemas.microsoft.com/office/drawing/2014/main" id="{766469FC-953F-8672-85E8-F744EE74E737}"/>
              </a:ext>
            </a:extLst>
          </p:cNvPr>
          <p:cNvPicPr>
            <a:picLocks noChangeAspect="1"/>
          </p:cNvPicPr>
          <p:nvPr/>
        </p:nvPicPr>
        <p:blipFill>
          <a:blip r:embed="rId8">
            <a:extLst>
              <a:ext uri="{28A0092B-C50C-407E-A947-70E740481C1C}">
                <a14:useLocalDpi xmlns:a14="http://schemas.microsoft.com/office/drawing/2010/main" val="0"/>
              </a:ext>
            </a:extLst>
          </a:blip>
          <a:srcRect t="18462"/>
          <a:stretch>
            <a:fillRect/>
          </a:stretch>
        </p:blipFill>
        <p:spPr>
          <a:xfrm>
            <a:off x="5206787" y="1194356"/>
            <a:ext cx="1430878" cy="1166701"/>
          </a:xfrm>
          <a:prstGeom prst="roundRect">
            <a:avLst/>
          </a:prstGeom>
        </p:spPr>
      </p:pic>
      <p:cxnSp>
        <p:nvCxnSpPr>
          <p:cNvPr id="30" name="Connecteur en arc 29">
            <a:extLst>
              <a:ext uri="{FF2B5EF4-FFF2-40B4-BE49-F238E27FC236}">
                <a16:creationId xmlns:a16="http://schemas.microsoft.com/office/drawing/2014/main" id="{2AC305AD-4247-FEDE-32F1-397ABDD6AB76}"/>
              </a:ext>
            </a:extLst>
          </p:cNvPr>
          <p:cNvCxnSpPr>
            <a:cxnSpLocks/>
            <a:stCxn id="28" idx="3"/>
          </p:cNvCxnSpPr>
          <p:nvPr/>
        </p:nvCxnSpPr>
        <p:spPr>
          <a:xfrm>
            <a:off x="6637665" y="1777707"/>
            <a:ext cx="668200" cy="522633"/>
          </a:xfrm>
          <a:prstGeom prst="curvedConnector3">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12843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43BD0918-A0BA-7ADB-B904-47371F332F46}"/>
              </a:ext>
            </a:extLst>
          </p:cNvPr>
          <p:cNvSpPr txBox="1">
            <a:spLocks noGrp="1" noRot="1" noMove="1" noResize="1" noEditPoints="1" noAdjustHandles="1" noChangeArrowheads="1" noChangeShapeType="1"/>
          </p:cNvSpPr>
          <p:nvPr/>
        </p:nvSpPr>
        <p:spPr>
          <a:xfrm>
            <a:off x="4208657" y="99513"/>
            <a:ext cx="7983343" cy="646331"/>
          </a:xfrm>
          <a:prstGeom prst="rect">
            <a:avLst/>
          </a:prstGeom>
          <a:noFill/>
        </p:spPr>
        <p:txBody>
          <a:bodyPr wrap="square" rtlCol="0">
            <a:spAutoFit/>
          </a:bodyPr>
          <a:lstStyle/>
          <a:p>
            <a:r>
              <a:rPr lang="fr-BE" sz="800" dirty="0">
                <a:solidFill>
                  <a:schemeClr val="accent1"/>
                </a:solidFill>
              </a:rPr>
              <a:t>Le projet ALAFERM est co-financé par l’Union européenne dans le cadre du Programme Interreg Grande Région 2021-2027</a:t>
            </a:r>
          </a:p>
          <a:p>
            <a:r>
              <a:rPr lang="fr-BE" sz="800" dirty="0">
                <a:solidFill>
                  <a:schemeClr val="accent1"/>
                </a:solidFill>
              </a:rPr>
              <a:t> </a:t>
            </a:r>
          </a:p>
          <a:p>
            <a:r>
              <a:rPr lang="fr-BE" sz="800" dirty="0">
                <a:solidFill>
                  <a:schemeClr val="accent1"/>
                </a:solidFill>
              </a:rPr>
              <a:t>Das Projekt ALAFERM </a:t>
            </a:r>
            <a:r>
              <a:rPr lang="fr-BE" sz="800" dirty="0" err="1">
                <a:solidFill>
                  <a:schemeClr val="accent1"/>
                </a:solidFill>
              </a:rPr>
              <a:t>wird</a:t>
            </a:r>
            <a:r>
              <a:rPr lang="fr-BE" sz="800" dirty="0">
                <a:solidFill>
                  <a:schemeClr val="accent1"/>
                </a:solidFill>
              </a:rPr>
              <a:t> von der </a:t>
            </a:r>
            <a:r>
              <a:rPr lang="fr-BE" sz="800" dirty="0" err="1">
                <a:solidFill>
                  <a:schemeClr val="accent1"/>
                </a:solidFill>
              </a:rPr>
              <a:t>Europäischen</a:t>
            </a:r>
            <a:r>
              <a:rPr lang="fr-BE" sz="800" dirty="0">
                <a:solidFill>
                  <a:schemeClr val="accent1"/>
                </a:solidFill>
              </a:rPr>
              <a:t> Union </a:t>
            </a:r>
            <a:r>
              <a:rPr lang="fr-BE" sz="800" dirty="0" err="1">
                <a:solidFill>
                  <a:schemeClr val="accent1"/>
                </a:solidFill>
              </a:rPr>
              <a:t>im</a:t>
            </a:r>
            <a:r>
              <a:rPr lang="fr-BE" sz="800" dirty="0">
                <a:solidFill>
                  <a:schemeClr val="accent1"/>
                </a:solidFill>
              </a:rPr>
              <a:t> </a:t>
            </a:r>
            <a:r>
              <a:rPr lang="fr-BE" sz="800" dirty="0" err="1">
                <a:solidFill>
                  <a:schemeClr val="accent1"/>
                </a:solidFill>
              </a:rPr>
              <a:t>Rahmen</a:t>
            </a:r>
            <a:r>
              <a:rPr lang="fr-BE" sz="800" dirty="0">
                <a:solidFill>
                  <a:schemeClr val="accent1"/>
                </a:solidFill>
              </a:rPr>
              <a:t> des </a:t>
            </a:r>
            <a:r>
              <a:rPr lang="fr-BE" sz="800" dirty="0" err="1">
                <a:solidFill>
                  <a:schemeClr val="accent1"/>
                </a:solidFill>
              </a:rPr>
              <a:t>Programms</a:t>
            </a:r>
            <a:r>
              <a:rPr lang="fr-BE" sz="800" dirty="0">
                <a:solidFill>
                  <a:schemeClr val="accent1"/>
                </a:solidFill>
              </a:rPr>
              <a:t> Interreg </a:t>
            </a:r>
            <a:r>
              <a:rPr lang="fr-BE" sz="800" dirty="0" err="1">
                <a:solidFill>
                  <a:schemeClr val="accent1"/>
                </a:solidFill>
              </a:rPr>
              <a:t>Großregion</a:t>
            </a:r>
            <a:r>
              <a:rPr lang="fr-BE" sz="800" dirty="0">
                <a:solidFill>
                  <a:schemeClr val="accent1"/>
                </a:solidFill>
              </a:rPr>
              <a:t> 2021–2027 </a:t>
            </a:r>
            <a:r>
              <a:rPr lang="fr-BE" sz="800" dirty="0" err="1">
                <a:solidFill>
                  <a:schemeClr val="accent1"/>
                </a:solidFill>
              </a:rPr>
              <a:t>kofinanziert</a:t>
            </a:r>
            <a:endParaRPr lang="fr-BE" sz="800" dirty="0">
              <a:solidFill>
                <a:schemeClr val="accent1"/>
              </a:solidFill>
            </a:endParaRPr>
          </a:p>
          <a:p>
            <a:endParaRPr lang="fr-BE" sz="1100" dirty="0"/>
          </a:p>
        </p:txBody>
      </p:sp>
      <p:pic>
        <p:nvPicPr>
          <p:cNvPr id="5" name="Image 4">
            <a:extLst>
              <a:ext uri="{FF2B5EF4-FFF2-40B4-BE49-F238E27FC236}">
                <a16:creationId xmlns:a16="http://schemas.microsoft.com/office/drawing/2014/main" id="{75E531F1-12AC-AE9F-34D9-9DC61F6C5C4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625918" y="6153649"/>
            <a:ext cx="10940164" cy="595444"/>
          </a:xfrm>
          <a:prstGeom prst="rect">
            <a:avLst/>
          </a:prstGeom>
        </p:spPr>
      </p:pic>
      <p:pic>
        <p:nvPicPr>
          <p:cNvPr id="8" name="Image 7">
            <a:extLst>
              <a:ext uri="{FF2B5EF4-FFF2-40B4-BE49-F238E27FC236}">
                <a16:creationId xmlns:a16="http://schemas.microsoft.com/office/drawing/2014/main" id="{E147378C-DA5B-412B-FC4A-9492D871EBE4}"/>
              </a:ext>
            </a:extLst>
          </p:cNvPr>
          <p:cNvPicPr>
            <a:picLocks noGrp="1" noRot="1" noChangeAspect="1" noMove="1" noResize="1" noEditPoints="1" noAdjustHandles="1" noChangeArrowheads="1" noChangeShapeType="1" noCrop="1"/>
          </p:cNvPicPr>
          <p:nvPr/>
        </p:nvPicPr>
        <p:blipFill>
          <a:blip r:embed="rId4" cstate="print"/>
          <a:stretch>
            <a:fillRect/>
          </a:stretch>
        </p:blipFill>
        <p:spPr>
          <a:xfrm>
            <a:off x="237066" y="0"/>
            <a:ext cx="4068571" cy="2007143"/>
          </a:xfrm>
          <a:prstGeom prst="rect">
            <a:avLst/>
          </a:prstGeom>
        </p:spPr>
      </p:pic>
      <p:grpSp>
        <p:nvGrpSpPr>
          <p:cNvPr id="4" name="Groupe 3">
            <a:extLst>
              <a:ext uri="{FF2B5EF4-FFF2-40B4-BE49-F238E27FC236}">
                <a16:creationId xmlns:a16="http://schemas.microsoft.com/office/drawing/2014/main" id="{746A40E0-B9B3-DC00-5B07-EBB62D078308}"/>
              </a:ext>
            </a:extLst>
          </p:cNvPr>
          <p:cNvGrpSpPr/>
          <p:nvPr/>
        </p:nvGrpSpPr>
        <p:grpSpPr>
          <a:xfrm>
            <a:off x="1690957" y="1208160"/>
            <a:ext cx="4120285" cy="4570280"/>
            <a:chOff x="7107311" y="1492624"/>
            <a:chExt cx="4120285" cy="4570280"/>
          </a:xfrm>
        </p:grpSpPr>
        <p:grpSp>
          <p:nvGrpSpPr>
            <p:cNvPr id="7" name="Groupe 6">
              <a:extLst>
                <a:ext uri="{FF2B5EF4-FFF2-40B4-BE49-F238E27FC236}">
                  <a16:creationId xmlns:a16="http://schemas.microsoft.com/office/drawing/2014/main" id="{0B051992-8236-BF40-9C2C-D505208ABFE8}"/>
                </a:ext>
              </a:extLst>
            </p:cNvPr>
            <p:cNvGrpSpPr>
              <a:grpSpLocks/>
            </p:cNvGrpSpPr>
            <p:nvPr/>
          </p:nvGrpSpPr>
          <p:grpSpPr>
            <a:xfrm>
              <a:off x="7159029" y="1492624"/>
              <a:ext cx="4068567" cy="4570280"/>
              <a:chOff x="13477047" y="5425170"/>
              <a:chExt cx="3147637" cy="3583277"/>
            </a:xfrm>
          </p:grpSpPr>
          <p:grpSp>
            <p:nvGrpSpPr>
              <p:cNvPr id="12" name="Groupe 11">
                <a:extLst>
                  <a:ext uri="{FF2B5EF4-FFF2-40B4-BE49-F238E27FC236}">
                    <a16:creationId xmlns:a16="http://schemas.microsoft.com/office/drawing/2014/main" id="{31DAD263-0F15-8F6C-4969-0139BD89AC0F}"/>
                  </a:ext>
                </a:extLst>
              </p:cNvPr>
              <p:cNvGrpSpPr>
                <a:grpSpLocks/>
              </p:cNvGrpSpPr>
              <p:nvPr/>
            </p:nvGrpSpPr>
            <p:grpSpPr>
              <a:xfrm>
                <a:off x="13477047" y="6343752"/>
                <a:ext cx="1158695" cy="2664695"/>
                <a:chOff x="13477045" y="6138425"/>
                <a:chExt cx="1158695" cy="2664695"/>
              </a:xfrm>
            </p:grpSpPr>
            <p:sp>
              <p:nvSpPr>
                <p:cNvPr id="14" name="ZoneTexte 13">
                  <a:extLst>
                    <a:ext uri="{FF2B5EF4-FFF2-40B4-BE49-F238E27FC236}">
                      <a16:creationId xmlns:a16="http://schemas.microsoft.com/office/drawing/2014/main" id="{09919E41-AEFF-190C-05C7-2991786C70A6}"/>
                    </a:ext>
                  </a:extLst>
                </p:cNvPr>
                <p:cNvSpPr txBox="1">
                  <a:spLocks/>
                </p:cNvSpPr>
                <p:nvPr/>
              </p:nvSpPr>
              <p:spPr>
                <a:xfrm rot="16200000">
                  <a:off x="12237030" y="7378440"/>
                  <a:ext cx="2664695" cy="184666"/>
                </a:xfrm>
                <a:prstGeom prst="rect">
                  <a:avLst/>
                </a:prstGeom>
                <a:noFill/>
              </p:spPr>
              <p:txBody>
                <a:bodyPr wrap="square" rtlCol="0">
                  <a:spAutoFit/>
                </a:bodyPr>
                <a:lstStyle/>
                <a:p>
                  <a:r>
                    <a:rPr lang="en-US" sz="600" noProof="0" dirty="0">
                      <a:latin typeface="Calibri" panose="020F0502020204030204" pitchFamily="34" charset="0"/>
                      <a:cs typeface="Calibri" panose="020F0502020204030204" pitchFamily="34" charset="0"/>
                    </a:rPr>
                    <a:t>Created with BioRender.com</a:t>
                  </a:r>
                </a:p>
              </p:txBody>
            </p:sp>
            <p:sp>
              <p:nvSpPr>
                <p:cNvPr id="15" name="ZoneTexte 14">
                  <a:extLst>
                    <a:ext uri="{FF2B5EF4-FFF2-40B4-BE49-F238E27FC236}">
                      <a16:creationId xmlns:a16="http://schemas.microsoft.com/office/drawing/2014/main" id="{5129671D-EF79-703E-EFD9-B329CD330BA7}"/>
                    </a:ext>
                  </a:extLst>
                </p:cNvPr>
                <p:cNvSpPr txBox="1">
                  <a:spLocks/>
                </p:cNvSpPr>
                <p:nvPr/>
              </p:nvSpPr>
              <p:spPr>
                <a:xfrm>
                  <a:off x="13538830" y="6304754"/>
                  <a:ext cx="1096910" cy="461665"/>
                </a:xfrm>
                <a:prstGeom prst="rect">
                  <a:avLst/>
                </a:prstGeom>
                <a:noFill/>
              </p:spPr>
              <p:txBody>
                <a:bodyPr wrap="square" rtlCol="0">
                  <a:spAutoFit/>
                </a:bodyPr>
                <a:lstStyle/>
                <a:p>
                  <a:pPr algn="ctr"/>
                  <a:r>
                    <a:rPr lang="en-US" sz="1200" noProof="0" dirty="0">
                      <a:latin typeface="Verdana" panose="020B0604030504040204" pitchFamily="34" charset="0"/>
                      <a:ea typeface="Verdana" panose="020B0604030504040204" pitchFamily="34" charset="0"/>
                      <a:cs typeface="Verdana" panose="020B0604030504040204" pitchFamily="34" charset="0"/>
                    </a:rPr>
                    <a:t>Fermented whey</a:t>
                  </a:r>
                </a:p>
              </p:txBody>
            </p:sp>
          </p:grpSp>
          <p:pic>
            <p:nvPicPr>
              <p:cNvPr id="13" name="Image 12">
                <a:extLst>
                  <a:ext uri="{FF2B5EF4-FFF2-40B4-BE49-F238E27FC236}">
                    <a16:creationId xmlns:a16="http://schemas.microsoft.com/office/drawing/2014/main" id="{4FA3F016-7214-960E-5952-0AE8E4F229D3}"/>
                  </a:ext>
                </a:extLst>
              </p:cNvPr>
              <p:cNvPicPr>
                <a:picLocks noChangeAspect="1"/>
              </p:cNvPicPr>
              <p:nvPr/>
            </p:nvPicPr>
            <p:blipFill>
              <a:blip r:embed="rId5">
                <a:extLst>
                  <a:ext uri="{28A0092B-C50C-407E-A947-70E740481C1C}">
                    <a14:useLocalDpi xmlns:a14="http://schemas.microsoft.com/office/drawing/2010/main" val="0"/>
                  </a:ext>
                </a:extLst>
              </a:blip>
              <a:srcRect l="4244" r="25917" b="10630"/>
              <a:stretch>
                <a:fillRect/>
              </a:stretch>
            </p:blipFill>
            <p:spPr>
              <a:xfrm>
                <a:off x="13522728" y="5425170"/>
                <a:ext cx="3101956" cy="3528421"/>
              </a:xfrm>
              <a:prstGeom prst="rect">
                <a:avLst/>
              </a:prstGeom>
            </p:spPr>
          </p:pic>
        </p:grpSp>
        <p:pic>
          <p:nvPicPr>
            <p:cNvPr id="9" name="Image 8">
              <a:extLst>
                <a:ext uri="{FF2B5EF4-FFF2-40B4-BE49-F238E27FC236}">
                  <a16:creationId xmlns:a16="http://schemas.microsoft.com/office/drawing/2014/main" id="{181CC24D-A254-9039-CF8F-FF7B99CABC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7311" y="1713399"/>
              <a:ext cx="1397000" cy="1117600"/>
            </a:xfrm>
            <a:prstGeom prst="rect">
              <a:avLst/>
            </a:prstGeom>
          </p:spPr>
        </p:pic>
        <p:pic>
          <p:nvPicPr>
            <p:cNvPr id="10" name="Image 9" descr="Une image contenant laitier, poudre, farine, Agent épaississant&#10;&#10;Le contenu généré par l’IA peut être incorrect.">
              <a:extLst>
                <a:ext uri="{FF2B5EF4-FFF2-40B4-BE49-F238E27FC236}">
                  <a16:creationId xmlns:a16="http://schemas.microsoft.com/office/drawing/2014/main" id="{108A4F0E-3CCB-6770-8239-E2BC27C7A4A4}"/>
                </a:ext>
              </a:extLst>
            </p:cNvPr>
            <p:cNvPicPr>
              <a:picLocks noChangeAspect="1"/>
            </p:cNvPicPr>
            <p:nvPr/>
          </p:nvPicPr>
          <p:blipFill>
            <a:blip r:embed="rId7"/>
            <a:srcRect l="3362" t="4880" r="4401" b="5332"/>
            <a:stretch>
              <a:fillRect/>
            </a:stretch>
          </p:blipFill>
          <p:spPr>
            <a:xfrm>
              <a:off x="7488745" y="2004802"/>
              <a:ext cx="924545" cy="900000"/>
            </a:xfrm>
            <a:prstGeom prst="rect">
              <a:avLst/>
            </a:prstGeom>
          </p:spPr>
        </p:pic>
        <p:sp>
          <p:nvSpPr>
            <p:cNvPr id="11" name="ZoneTexte 10">
              <a:extLst>
                <a:ext uri="{FF2B5EF4-FFF2-40B4-BE49-F238E27FC236}">
                  <a16:creationId xmlns:a16="http://schemas.microsoft.com/office/drawing/2014/main" id="{E98555C1-DDEA-D0E6-5C01-7E4F9DADDC24}"/>
                </a:ext>
              </a:extLst>
            </p:cNvPr>
            <p:cNvSpPr txBox="1"/>
            <p:nvPr/>
          </p:nvSpPr>
          <p:spPr>
            <a:xfrm>
              <a:off x="7405532" y="2885034"/>
              <a:ext cx="1243391" cy="553998"/>
            </a:xfrm>
            <a:prstGeom prst="rect">
              <a:avLst/>
            </a:prstGeom>
            <a:solidFill>
              <a:schemeClr val="bg1"/>
            </a:solidFill>
          </p:spPr>
          <p:txBody>
            <a:bodyPr wrap="square" rtlCol="0">
              <a:spAutoFit/>
            </a:bodyPr>
            <a:lstStyle/>
            <a:p>
              <a:pPr algn="ctr"/>
              <a:r>
                <a:rPr lang="fr-FR" sz="1500" noProof="0" dirty="0"/>
                <a:t>Lactosérum fermenté</a:t>
              </a:r>
            </a:p>
          </p:txBody>
        </p:sp>
      </p:grpSp>
      <p:sp>
        <p:nvSpPr>
          <p:cNvPr id="16" name="ZoneTexte 15">
            <a:extLst>
              <a:ext uri="{FF2B5EF4-FFF2-40B4-BE49-F238E27FC236}">
                <a16:creationId xmlns:a16="http://schemas.microsoft.com/office/drawing/2014/main" id="{8D40ED80-C524-E602-1065-F499D4E9C716}"/>
              </a:ext>
            </a:extLst>
          </p:cNvPr>
          <p:cNvSpPr txBox="1"/>
          <p:nvPr/>
        </p:nvSpPr>
        <p:spPr>
          <a:xfrm>
            <a:off x="6367527" y="3017520"/>
            <a:ext cx="5370151" cy="338554"/>
          </a:xfrm>
          <a:prstGeom prst="rect">
            <a:avLst/>
          </a:prstGeom>
          <a:noFill/>
        </p:spPr>
        <p:txBody>
          <a:bodyPr wrap="square" rtlCol="0">
            <a:spAutoFit/>
          </a:bodyPr>
          <a:lstStyle/>
          <a:p>
            <a:r>
              <a:rPr lang="fr-FR" sz="1600" b="1" noProof="0" dirty="0">
                <a:solidFill>
                  <a:schemeClr val="accent6">
                    <a:lumMod val="50000"/>
                  </a:schemeClr>
                </a:solidFill>
                <a:latin typeface="+mj-lt"/>
                <a:ea typeface="Verdana" panose="020B0604030504040204" pitchFamily="34" charset="0"/>
                <a:cs typeface="Verdana" panose="020B0604030504040204" pitchFamily="34" charset="0"/>
              </a:rPr>
              <a:t>PRÉDIGESTION ENZYMATIQUE &amp; ABSORPTION</a:t>
            </a:r>
            <a:endParaRPr lang="fr-FR" sz="2400" b="1" noProof="0" dirty="0">
              <a:solidFill>
                <a:schemeClr val="accent6">
                  <a:lumMod val="50000"/>
                </a:schemeClr>
              </a:solidFill>
              <a:latin typeface="+mj-lt"/>
              <a:ea typeface="Verdana" panose="020B0604030504040204" pitchFamily="34" charset="0"/>
              <a:cs typeface="Verdana" panose="020B0604030504040204" pitchFamily="34" charset="0"/>
            </a:endParaRPr>
          </a:p>
        </p:txBody>
      </p:sp>
      <p:sp>
        <p:nvSpPr>
          <p:cNvPr id="17" name="ZoneTexte 16">
            <a:extLst>
              <a:ext uri="{FF2B5EF4-FFF2-40B4-BE49-F238E27FC236}">
                <a16:creationId xmlns:a16="http://schemas.microsoft.com/office/drawing/2014/main" id="{E541906C-C0C6-082C-3B97-2D2EB82A3BD0}"/>
              </a:ext>
            </a:extLst>
          </p:cNvPr>
          <p:cNvSpPr txBox="1"/>
          <p:nvPr/>
        </p:nvSpPr>
        <p:spPr>
          <a:xfrm>
            <a:off x="6367527" y="4690258"/>
            <a:ext cx="4641357" cy="338554"/>
          </a:xfrm>
          <a:prstGeom prst="rect">
            <a:avLst/>
          </a:prstGeom>
          <a:noFill/>
        </p:spPr>
        <p:txBody>
          <a:bodyPr wrap="square" rtlCol="0">
            <a:spAutoFit/>
          </a:bodyPr>
          <a:lstStyle/>
          <a:p>
            <a:r>
              <a:rPr lang="fr-FR" sz="1600" b="1" noProof="0" dirty="0">
                <a:solidFill>
                  <a:schemeClr val="accent3">
                    <a:lumMod val="50000"/>
                  </a:schemeClr>
                </a:solidFill>
                <a:latin typeface="+mj-lt"/>
                <a:ea typeface="Verdana" panose="020B0604030504040204" pitchFamily="34" charset="0"/>
                <a:cs typeface="Verdana" panose="020B0604030504040204" pitchFamily="34" charset="0"/>
              </a:rPr>
              <a:t>IMPACT SUR LE MICROBIOTE INTESTINAL</a:t>
            </a:r>
          </a:p>
        </p:txBody>
      </p:sp>
      <p:cxnSp>
        <p:nvCxnSpPr>
          <p:cNvPr id="18" name="Connecteur droit avec flèche 17">
            <a:extLst>
              <a:ext uri="{FF2B5EF4-FFF2-40B4-BE49-F238E27FC236}">
                <a16:creationId xmlns:a16="http://schemas.microsoft.com/office/drawing/2014/main" id="{DF3C521A-66C3-0596-B9EE-951D91CBF256}"/>
              </a:ext>
            </a:extLst>
          </p:cNvPr>
          <p:cNvCxnSpPr>
            <a:cxnSpLocks/>
          </p:cNvCxnSpPr>
          <p:nvPr/>
        </p:nvCxnSpPr>
        <p:spPr>
          <a:xfrm>
            <a:off x="7545602" y="3478020"/>
            <a:ext cx="0" cy="10452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9" name="ZoneTexte 18">
            <a:extLst>
              <a:ext uri="{FF2B5EF4-FFF2-40B4-BE49-F238E27FC236}">
                <a16:creationId xmlns:a16="http://schemas.microsoft.com/office/drawing/2014/main" id="{DC45D2D6-C21C-75A4-12E5-C400563BECDF}"/>
              </a:ext>
            </a:extLst>
          </p:cNvPr>
          <p:cNvSpPr txBox="1"/>
          <p:nvPr/>
        </p:nvSpPr>
        <p:spPr>
          <a:xfrm>
            <a:off x="7600817" y="3784154"/>
            <a:ext cx="2230364" cy="492443"/>
          </a:xfrm>
          <a:prstGeom prst="rect">
            <a:avLst/>
          </a:prstGeom>
          <a:noFill/>
        </p:spPr>
        <p:txBody>
          <a:bodyPr wrap="square" rtlCol="0">
            <a:spAutoFit/>
          </a:bodyPr>
          <a:lstStyle/>
          <a:p>
            <a:r>
              <a:rPr lang="fr-FR" sz="1300" noProof="0" dirty="0">
                <a:ea typeface="Verdana" panose="020B0604030504040204" pitchFamily="34" charset="0"/>
                <a:cs typeface="Verdana" panose="020B0604030504040204" pitchFamily="34" charset="0"/>
              </a:rPr>
              <a:t>Fraction non biodisponible atteignant le côlon</a:t>
            </a:r>
          </a:p>
        </p:txBody>
      </p:sp>
      <p:pic>
        <p:nvPicPr>
          <p:cNvPr id="20" name="Graphique 19" descr="Badge avec un remplissage uni">
            <a:extLst>
              <a:ext uri="{FF2B5EF4-FFF2-40B4-BE49-F238E27FC236}">
                <a16:creationId xmlns:a16="http://schemas.microsoft.com/office/drawing/2014/main" id="{2C83BA39-FD20-1CA2-9169-FBD12F64D67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09230" y="4695488"/>
            <a:ext cx="324000" cy="324000"/>
          </a:xfrm>
          <a:prstGeom prst="rect">
            <a:avLst/>
          </a:prstGeom>
        </p:spPr>
      </p:pic>
      <p:sp>
        <p:nvSpPr>
          <p:cNvPr id="21" name="Accolade fermante 20">
            <a:extLst>
              <a:ext uri="{FF2B5EF4-FFF2-40B4-BE49-F238E27FC236}">
                <a16:creationId xmlns:a16="http://schemas.microsoft.com/office/drawing/2014/main" id="{F4BAB09B-9502-9FE4-974B-E2F0C05F968C}"/>
              </a:ext>
            </a:extLst>
          </p:cNvPr>
          <p:cNvSpPr/>
          <p:nvPr/>
        </p:nvSpPr>
        <p:spPr>
          <a:xfrm>
            <a:off x="5789608" y="2046752"/>
            <a:ext cx="275103" cy="2249051"/>
          </a:xfrm>
          <a:prstGeom prst="rightBrace">
            <a:avLst/>
          </a:prstGeom>
          <a:ln>
            <a:solidFill>
              <a:schemeClr val="accent6">
                <a:lumMod val="50000"/>
              </a:schemeClr>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fr-FR" noProof="0" dirty="0">
              <a:solidFill>
                <a:srgbClr val="711C2E"/>
              </a:solidFill>
            </a:endParaRPr>
          </a:p>
        </p:txBody>
      </p:sp>
      <p:sp>
        <p:nvSpPr>
          <p:cNvPr id="22" name="Accolade fermante 21">
            <a:extLst>
              <a:ext uri="{FF2B5EF4-FFF2-40B4-BE49-F238E27FC236}">
                <a16:creationId xmlns:a16="http://schemas.microsoft.com/office/drawing/2014/main" id="{C1C21247-3ACE-1C29-1535-F7F76EC7864A}"/>
              </a:ext>
            </a:extLst>
          </p:cNvPr>
          <p:cNvSpPr/>
          <p:nvPr/>
        </p:nvSpPr>
        <p:spPr>
          <a:xfrm>
            <a:off x="5789607" y="4331168"/>
            <a:ext cx="275103" cy="1025747"/>
          </a:xfrm>
          <a:prstGeom prst="rightBrace">
            <a:avLst/>
          </a:prstGeom>
          <a:ln>
            <a:solidFill>
              <a:schemeClr val="accent3">
                <a:lumMod val="50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fr-FR" noProof="0" dirty="0"/>
          </a:p>
        </p:txBody>
      </p:sp>
      <p:pic>
        <p:nvPicPr>
          <p:cNvPr id="23" name="Graphique 22" descr="Badge 1 avec un remplissage uni">
            <a:extLst>
              <a:ext uri="{FF2B5EF4-FFF2-40B4-BE49-F238E27FC236}">
                <a16:creationId xmlns:a16="http://schemas.microsoft.com/office/drawing/2014/main" id="{42E86149-2AB9-1DC1-5C8D-45AF18B5BA5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109230" y="3015630"/>
            <a:ext cx="324000" cy="324000"/>
          </a:xfrm>
          <a:prstGeom prst="rect">
            <a:avLst/>
          </a:prstGeom>
        </p:spPr>
      </p:pic>
      <p:sp>
        <p:nvSpPr>
          <p:cNvPr id="24" name="ZoneTexte 23">
            <a:extLst>
              <a:ext uri="{FF2B5EF4-FFF2-40B4-BE49-F238E27FC236}">
                <a16:creationId xmlns:a16="http://schemas.microsoft.com/office/drawing/2014/main" id="{331F0184-5856-02E7-60CD-F6DC10A302C0}"/>
              </a:ext>
            </a:extLst>
          </p:cNvPr>
          <p:cNvSpPr txBox="1">
            <a:spLocks/>
          </p:cNvSpPr>
          <p:nvPr/>
        </p:nvSpPr>
        <p:spPr>
          <a:xfrm>
            <a:off x="6389561" y="5530525"/>
            <a:ext cx="4776657" cy="338554"/>
          </a:xfrm>
          <a:prstGeom prst="rect">
            <a:avLst/>
          </a:prstGeom>
          <a:noFill/>
        </p:spPr>
        <p:txBody>
          <a:bodyPr wrap="square" rtlCol="0">
            <a:spAutoFit/>
          </a:bodyPr>
          <a:lstStyle/>
          <a:p>
            <a:r>
              <a:rPr lang="en-US" sz="1600" b="1" dirty="0">
                <a:solidFill>
                  <a:schemeClr val="accent2">
                    <a:lumMod val="75000"/>
                  </a:schemeClr>
                </a:solidFill>
                <a:latin typeface="+mj-lt"/>
                <a:ea typeface="Verdana" panose="020B0604030504040204" pitchFamily="34" charset="0"/>
                <a:cs typeface="Verdana" panose="020B0604030504040204" pitchFamily="34" charset="0"/>
              </a:rPr>
              <a:t>IMPACT SUR LA MUQUEUSE INTESTINALE</a:t>
            </a:r>
          </a:p>
        </p:txBody>
      </p:sp>
      <p:pic>
        <p:nvPicPr>
          <p:cNvPr id="25" name="Graphique 24" descr="Badge 3 avec un remplissage uni">
            <a:extLst>
              <a:ext uri="{FF2B5EF4-FFF2-40B4-BE49-F238E27FC236}">
                <a16:creationId xmlns:a16="http://schemas.microsoft.com/office/drawing/2014/main" id="{6F2CB422-7F1F-13C7-FDAB-A32A686EEAC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114330" y="5526384"/>
            <a:ext cx="324000" cy="324000"/>
          </a:xfrm>
          <a:prstGeom prst="rect">
            <a:avLst/>
          </a:prstGeom>
        </p:spPr>
      </p:pic>
      <p:cxnSp>
        <p:nvCxnSpPr>
          <p:cNvPr id="26" name="Connecteur droit avec flèche 25">
            <a:extLst>
              <a:ext uri="{FF2B5EF4-FFF2-40B4-BE49-F238E27FC236}">
                <a16:creationId xmlns:a16="http://schemas.microsoft.com/office/drawing/2014/main" id="{0CE98BEA-2D31-915E-69CD-D8D04EDA4785}"/>
              </a:ext>
            </a:extLst>
          </p:cNvPr>
          <p:cNvCxnSpPr>
            <a:cxnSpLocks/>
          </p:cNvCxnSpPr>
          <p:nvPr/>
        </p:nvCxnSpPr>
        <p:spPr>
          <a:xfrm>
            <a:off x="7574929" y="5090150"/>
            <a:ext cx="0" cy="35967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212547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9" grpId="0"/>
      <p:bldP spid="21" grpId="0" animBg="1"/>
      <p:bldP spid="22" grpId="0" animBg="1"/>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DE9C1-8860-DD49-D019-2E08357EC667}"/>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E29CEDA1-E11C-0352-A33E-8306848BB450}"/>
              </a:ext>
            </a:extLst>
          </p:cNvPr>
          <p:cNvSpPr txBox="1">
            <a:spLocks noGrp="1" noRot="1" noMove="1" noResize="1" noEditPoints="1" noAdjustHandles="1" noChangeArrowheads="1" noChangeShapeType="1"/>
          </p:cNvSpPr>
          <p:nvPr/>
        </p:nvSpPr>
        <p:spPr>
          <a:xfrm>
            <a:off x="4208657" y="99513"/>
            <a:ext cx="7983343" cy="646331"/>
          </a:xfrm>
          <a:prstGeom prst="rect">
            <a:avLst/>
          </a:prstGeom>
          <a:noFill/>
        </p:spPr>
        <p:txBody>
          <a:bodyPr wrap="square" rtlCol="0">
            <a:spAutoFit/>
          </a:bodyPr>
          <a:lstStyle/>
          <a:p>
            <a:r>
              <a:rPr lang="fr-BE" sz="800" dirty="0">
                <a:solidFill>
                  <a:schemeClr val="accent1"/>
                </a:solidFill>
              </a:rPr>
              <a:t>Le projet ALAFERM est co-financé par l’Union européenne dans le cadre du Programme Interreg Grande Région 2021-2027</a:t>
            </a:r>
          </a:p>
          <a:p>
            <a:r>
              <a:rPr lang="fr-BE" sz="800" dirty="0">
                <a:solidFill>
                  <a:schemeClr val="accent1"/>
                </a:solidFill>
              </a:rPr>
              <a:t> </a:t>
            </a:r>
          </a:p>
          <a:p>
            <a:r>
              <a:rPr lang="fr-BE" sz="800" dirty="0">
                <a:solidFill>
                  <a:schemeClr val="accent1"/>
                </a:solidFill>
              </a:rPr>
              <a:t>Das Projekt ALAFERM </a:t>
            </a:r>
            <a:r>
              <a:rPr lang="fr-BE" sz="800" dirty="0" err="1">
                <a:solidFill>
                  <a:schemeClr val="accent1"/>
                </a:solidFill>
              </a:rPr>
              <a:t>wird</a:t>
            </a:r>
            <a:r>
              <a:rPr lang="fr-BE" sz="800" dirty="0">
                <a:solidFill>
                  <a:schemeClr val="accent1"/>
                </a:solidFill>
              </a:rPr>
              <a:t> von der </a:t>
            </a:r>
            <a:r>
              <a:rPr lang="fr-BE" sz="800" dirty="0" err="1">
                <a:solidFill>
                  <a:schemeClr val="accent1"/>
                </a:solidFill>
              </a:rPr>
              <a:t>Europäischen</a:t>
            </a:r>
            <a:r>
              <a:rPr lang="fr-BE" sz="800" dirty="0">
                <a:solidFill>
                  <a:schemeClr val="accent1"/>
                </a:solidFill>
              </a:rPr>
              <a:t> Union </a:t>
            </a:r>
            <a:r>
              <a:rPr lang="fr-BE" sz="800" dirty="0" err="1">
                <a:solidFill>
                  <a:schemeClr val="accent1"/>
                </a:solidFill>
              </a:rPr>
              <a:t>im</a:t>
            </a:r>
            <a:r>
              <a:rPr lang="fr-BE" sz="800" dirty="0">
                <a:solidFill>
                  <a:schemeClr val="accent1"/>
                </a:solidFill>
              </a:rPr>
              <a:t> </a:t>
            </a:r>
            <a:r>
              <a:rPr lang="fr-BE" sz="800" dirty="0" err="1">
                <a:solidFill>
                  <a:schemeClr val="accent1"/>
                </a:solidFill>
              </a:rPr>
              <a:t>Rahmen</a:t>
            </a:r>
            <a:r>
              <a:rPr lang="fr-BE" sz="800" dirty="0">
                <a:solidFill>
                  <a:schemeClr val="accent1"/>
                </a:solidFill>
              </a:rPr>
              <a:t> des </a:t>
            </a:r>
            <a:r>
              <a:rPr lang="fr-BE" sz="800" dirty="0" err="1">
                <a:solidFill>
                  <a:schemeClr val="accent1"/>
                </a:solidFill>
              </a:rPr>
              <a:t>Programms</a:t>
            </a:r>
            <a:r>
              <a:rPr lang="fr-BE" sz="800" dirty="0">
                <a:solidFill>
                  <a:schemeClr val="accent1"/>
                </a:solidFill>
              </a:rPr>
              <a:t> Interreg </a:t>
            </a:r>
            <a:r>
              <a:rPr lang="fr-BE" sz="800" dirty="0" err="1">
                <a:solidFill>
                  <a:schemeClr val="accent1"/>
                </a:solidFill>
              </a:rPr>
              <a:t>Großregion</a:t>
            </a:r>
            <a:r>
              <a:rPr lang="fr-BE" sz="800" dirty="0">
                <a:solidFill>
                  <a:schemeClr val="accent1"/>
                </a:solidFill>
              </a:rPr>
              <a:t> 2021–2027 </a:t>
            </a:r>
            <a:r>
              <a:rPr lang="fr-BE" sz="800" dirty="0" err="1">
                <a:solidFill>
                  <a:schemeClr val="accent1"/>
                </a:solidFill>
              </a:rPr>
              <a:t>kofinanziert</a:t>
            </a:r>
            <a:endParaRPr lang="fr-BE" sz="800" dirty="0">
              <a:solidFill>
                <a:schemeClr val="accent1"/>
              </a:solidFill>
            </a:endParaRPr>
          </a:p>
          <a:p>
            <a:endParaRPr lang="fr-BE" sz="1100" dirty="0"/>
          </a:p>
        </p:txBody>
      </p:sp>
      <p:pic>
        <p:nvPicPr>
          <p:cNvPr id="5" name="Image 4">
            <a:extLst>
              <a:ext uri="{FF2B5EF4-FFF2-40B4-BE49-F238E27FC236}">
                <a16:creationId xmlns:a16="http://schemas.microsoft.com/office/drawing/2014/main" id="{9F17212C-100B-CD8E-13C8-715E5C6B269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625918" y="6153649"/>
            <a:ext cx="10940164" cy="595444"/>
          </a:xfrm>
          <a:prstGeom prst="rect">
            <a:avLst/>
          </a:prstGeom>
        </p:spPr>
      </p:pic>
      <p:pic>
        <p:nvPicPr>
          <p:cNvPr id="8" name="Image 7">
            <a:extLst>
              <a:ext uri="{FF2B5EF4-FFF2-40B4-BE49-F238E27FC236}">
                <a16:creationId xmlns:a16="http://schemas.microsoft.com/office/drawing/2014/main" id="{0DCCC61A-BF71-6529-38E7-5DD32EF60E2A}"/>
              </a:ext>
            </a:extLst>
          </p:cNvPr>
          <p:cNvPicPr>
            <a:picLocks noGrp="1" noRot="1" noChangeAspect="1" noMove="1" noResize="1" noEditPoints="1" noAdjustHandles="1" noChangeArrowheads="1" noChangeShapeType="1" noCrop="1"/>
          </p:cNvPicPr>
          <p:nvPr/>
        </p:nvPicPr>
        <p:blipFill>
          <a:blip r:embed="rId4" cstate="print"/>
          <a:stretch>
            <a:fillRect/>
          </a:stretch>
        </p:blipFill>
        <p:spPr>
          <a:xfrm>
            <a:off x="237066" y="0"/>
            <a:ext cx="4068571" cy="2007143"/>
          </a:xfrm>
          <a:prstGeom prst="rect">
            <a:avLst/>
          </a:prstGeom>
        </p:spPr>
      </p:pic>
      <p:grpSp>
        <p:nvGrpSpPr>
          <p:cNvPr id="4" name="Groupe 3">
            <a:extLst>
              <a:ext uri="{FF2B5EF4-FFF2-40B4-BE49-F238E27FC236}">
                <a16:creationId xmlns:a16="http://schemas.microsoft.com/office/drawing/2014/main" id="{5EE9E07A-EB16-31A1-A841-33D09393BCE0}"/>
              </a:ext>
            </a:extLst>
          </p:cNvPr>
          <p:cNvGrpSpPr/>
          <p:nvPr/>
        </p:nvGrpSpPr>
        <p:grpSpPr>
          <a:xfrm>
            <a:off x="1690957" y="1208160"/>
            <a:ext cx="4120285" cy="4570280"/>
            <a:chOff x="7107311" y="1492624"/>
            <a:chExt cx="4120285" cy="4570280"/>
          </a:xfrm>
        </p:grpSpPr>
        <p:grpSp>
          <p:nvGrpSpPr>
            <p:cNvPr id="7" name="Groupe 6">
              <a:extLst>
                <a:ext uri="{FF2B5EF4-FFF2-40B4-BE49-F238E27FC236}">
                  <a16:creationId xmlns:a16="http://schemas.microsoft.com/office/drawing/2014/main" id="{240A1385-4880-E1F0-E425-07B53567498A}"/>
                </a:ext>
              </a:extLst>
            </p:cNvPr>
            <p:cNvGrpSpPr>
              <a:grpSpLocks/>
            </p:cNvGrpSpPr>
            <p:nvPr/>
          </p:nvGrpSpPr>
          <p:grpSpPr>
            <a:xfrm>
              <a:off x="7159029" y="1492624"/>
              <a:ext cx="4068567" cy="4570280"/>
              <a:chOff x="13477047" y="5425170"/>
              <a:chExt cx="3147637" cy="3583277"/>
            </a:xfrm>
          </p:grpSpPr>
          <p:grpSp>
            <p:nvGrpSpPr>
              <p:cNvPr id="12" name="Groupe 11">
                <a:extLst>
                  <a:ext uri="{FF2B5EF4-FFF2-40B4-BE49-F238E27FC236}">
                    <a16:creationId xmlns:a16="http://schemas.microsoft.com/office/drawing/2014/main" id="{005E2C42-E708-D1C9-19FF-B72F9BD92506}"/>
                  </a:ext>
                </a:extLst>
              </p:cNvPr>
              <p:cNvGrpSpPr>
                <a:grpSpLocks/>
              </p:cNvGrpSpPr>
              <p:nvPr/>
            </p:nvGrpSpPr>
            <p:grpSpPr>
              <a:xfrm>
                <a:off x="13477047" y="6343752"/>
                <a:ext cx="1158695" cy="2664695"/>
                <a:chOff x="13477045" y="6138425"/>
                <a:chExt cx="1158695" cy="2664695"/>
              </a:xfrm>
            </p:grpSpPr>
            <p:sp>
              <p:nvSpPr>
                <p:cNvPr id="14" name="ZoneTexte 13">
                  <a:extLst>
                    <a:ext uri="{FF2B5EF4-FFF2-40B4-BE49-F238E27FC236}">
                      <a16:creationId xmlns:a16="http://schemas.microsoft.com/office/drawing/2014/main" id="{AA34F2C9-6AAF-083A-C05E-D00434395100}"/>
                    </a:ext>
                  </a:extLst>
                </p:cNvPr>
                <p:cNvSpPr txBox="1">
                  <a:spLocks/>
                </p:cNvSpPr>
                <p:nvPr/>
              </p:nvSpPr>
              <p:spPr>
                <a:xfrm rot="16200000">
                  <a:off x="12237030" y="7378440"/>
                  <a:ext cx="2664695" cy="184666"/>
                </a:xfrm>
                <a:prstGeom prst="rect">
                  <a:avLst/>
                </a:prstGeom>
                <a:noFill/>
              </p:spPr>
              <p:txBody>
                <a:bodyPr wrap="square" rtlCol="0">
                  <a:spAutoFit/>
                </a:bodyPr>
                <a:lstStyle/>
                <a:p>
                  <a:r>
                    <a:rPr lang="en-US" sz="600" noProof="0" dirty="0">
                      <a:latin typeface="Calibri" panose="020F0502020204030204" pitchFamily="34" charset="0"/>
                      <a:cs typeface="Calibri" panose="020F0502020204030204" pitchFamily="34" charset="0"/>
                    </a:rPr>
                    <a:t>Created with BioRender.com</a:t>
                  </a:r>
                </a:p>
              </p:txBody>
            </p:sp>
            <p:sp>
              <p:nvSpPr>
                <p:cNvPr id="15" name="ZoneTexte 14">
                  <a:extLst>
                    <a:ext uri="{FF2B5EF4-FFF2-40B4-BE49-F238E27FC236}">
                      <a16:creationId xmlns:a16="http://schemas.microsoft.com/office/drawing/2014/main" id="{8F2A70AA-B935-BDAF-C1AA-F7554C598A94}"/>
                    </a:ext>
                  </a:extLst>
                </p:cNvPr>
                <p:cNvSpPr txBox="1">
                  <a:spLocks/>
                </p:cNvSpPr>
                <p:nvPr/>
              </p:nvSpPr>
              <p:spPr>
                <a:xfrm>
                  <a:off x="13538830" y="6304754"/>
                  <a:ext cx="1096910" cy="461665"/>
                </a:xfrm>
                <a:prstGeom prst="rect">
                  <a:avLst/>
                </a:prstGeom>
                <a:noFill/>
              </p:spPr>
              <p:txBody>
                <a:bodyPr wrap="square" rtlCol="0">
                  <a:spAutoFit/>
                </a:bodyPr>
                <a:lstStyle/>
                <a:p>
                  <a:pPr algn="ctr"/>
                  <a:r>
                    <a:rPr lang="en-US" sz="1200" noProof="0" dirty="0">
                      <a:latin typeface="Verdana" panose="020B0604030504040204" pitchFamily="34" charset="0"/>
                      <a:ea typeface="Verdana" panose="020B0604030504040204" pitchFamily="34" charset="0"/>
                      <a:cs typeface="Verdana" panose="020B0604030504040204" pitchFamily="34" charset="0"/>
                    </a:rPr>
                    <a:t>Fermented whey</a:t>
                  </a:r>
                </a:p>
              </p:txBody>
            </p:sp>
          </p:grpSp>
          <p:pic>
            <p:nvPicPr>
              <p:cNvPr id="13" name="Image 12">
                <a:extLst>
                  <a:ext uri="{FF2B5EF4-FFF2-40B4-BE49-F238E27FC236}">
                    <a16:creationId xmlns:a16="http://schemas.microsoft.com/office/drawing/2014/main" id="{0E00E740-FC74-D5BE-89DF-B202CB335D8A}"/>
                  </a:ext>
                </a:extLst>
              </p:cNvPr>
              <p:cNvPicPr>
                <a:picLocks noChangeAspect="1"/>
              </p:cNvPicPr>
              <p:nvPr/>
            </p:nvPicPr>
            <p:blipFill>
              <a:blip r:embed="rId5">
                <a:extLst>
                  <a:ext uri="{28A0092B-C50C-407E-A947-70E740481C1C}">
                    <a14:useLocalDpi xmlns:a14="http://schemas.microsoft.com/office/drawing/2010/main" val="0"/>
                  </a:ext>
                </a:extLst>
              </a:blip>
              <a:srcRect l="4244" r="25917" b="10630"/>
              <a:stretch>
                <a:fillRect/>
              </a:stretch>
            </p:blipFill>
            <p:spPr>
              <a:xfrm>
                <a:off x="13522728" y="5425170"/>
                <a:ext cx="3101956" cy="3528421"/>
              </a:xfrm>
              <a:prstGeom prst="rect">
                <a:avLst/>
              </a:prstGeom>
            </p:spPr>
          </p:pic>
        </p:grpSp>
        <p:pic>
          <p:nvPicPr>
            <p:cNvPr id="9" name="Image 8">
              <a:extLst>
                <a:ext uri="{FF2B5EF4-FFF2-40B4-BE49-F238E27FC236}">
                  <a16:creationId xmlns:a16="http://schemas.microsoft.com/office/drawing/2014/main" id="{49818542-099F-5235-29C7-6FE9FC8F6E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7311" y="1713399"/>
              <a:ext cx="1397000" cy="1117600"/>
            </a:xfrm>
            <a:prstGeom prst="rect">
              <a:avLst/>
            </a:prstGeom>
          </p:spPr>
        </p:pic>
        <p:pic>
          <p:nvPicPr>
            <p:cNvPr id="10" name="Image 9" descr="Une image contenant laitier, poudre, farine, Agent épaississant&#10;&#10;Le contenu généré par l’IA peut être incorrect.">
              <a:extLst>
                <a:ext uri="{FF2B5EF4-FFF2-40B4-BE49-F238E27FC236}">
                  <a16:creationId xmlns:a16="http://schemas.microsoft.com/office/drawing/2014/main" id="{3B00396C-563F-082C-6C74-C3A48783E6E9}"/>
                </a:ext>
              </a:extLst>
            </p:cNvPr>
            <p:cNvPicPr>
              <a:picLocks noChangeAspect="1"/>
            </p:cNvPicPr>
            <p:nvPr/>
          </p:nvPicPr>
          <p:blipFill>
            <a:blip r:embed="rId7"/>
            <a:srcRect l="3362" t="4880" r="4401" b="5332"/>
            <a:stretch>
              <a:fillRect/>
            </a:stretch>
          </p:blipFill>
          <p:spPr>
            <a:xfrm>
              <a:off x="7488745" y="2004802"/>
              <a:ext cx="924545" cy="900000"/>
            </a:xfrm>
            <a:prstGeom prst="rect">
              <a:avLst/>
            </a:prstGeom>
          </p:spPr>
        </p:pic>
        <p:sp>
          <p:nvSpPr>
            <p:cNvPr id="11" name="ZoneTexte 10">
              <a:extLst>
                <a:ext uri="{FF2B5EF4-FFF2-40B4-BE49-F238E27FC236}">
                  <a16:creationId xmlns:a16="http://schemas.microsoft.com/office/drawing/2014/main" id="{F2CD74DE-15C7-E027-42AF-945CD49BB4A1}"/>
                </a:ext>
              </a:extLst>
            </p:cNvPr>
            <p:cNvSpPr txBox="1"/>
            <p:nvPr/>
          </p:nvSpPr>
          <p:spPr>
            <a:xfrm>
              <a:off x="7405532" y="2885034"/>
              <a:ext cx="1243391" cy="553998"/>
            </a:xfrm>
            <a:prstGeom prst="rect">
              <a:avLst/>
            </a:prstGeom>
            <a:solidFill>
              <a:schemeClr val="bg1"/>
            </a:solidFill>
          </p:spPr>
          <p:txBody>
            <a:bodyPr wrap="square" rtlCol="0">
              <a:spAutoFit/>
            </a:bodyPr>
            <a:lstStyle/>
            <a:p>
              <a:pPr algn="ctr"/>
              <a:r>
                <a:rPr lang="fr-FR" sz="1500" noProof="0" dirty="0"/>
                <a:t>Lactosérum fermenté</a:t>
              </a:r>
            </a:p>
          </p:txBody>
        </p:sp>
      </p:grpSp>
      <p:sp>
        <p:nvSpPr>
          <p:cNvPr id="16" name="ZoneTexte 15">
            <a:extLst>
              <a:ext uri="{FF2B5EF4-FFF2-40B4-BE49-F238E27FC236}">
                <a16:creationId xmlns:a16="http://schemas.microsoft.com/office/drawing/2014/main" id="{6A3C1718-94C0-FB6B-F864-4CEDE133C417}"/>
              </a:ext>
            </a:extLst>
          </p:cNvPr>
          <p:cNvSpPr txBox="1"/>
          <p:nvPr/>
        </p:nvSpPr>
        <p:spPr>
          <a:xfrm>
            <a:off x="6367527" y="3017520"/>
            <a:ext cx="5370151" cy="338554"/>
          </a:xfrm>
          <a:prstGeom prst="rect">
            <a:avLst/>
          </a:prstGeom>
          <a:noFill/>
        </p:spPr>
        <p:txBody>
          <a:bodyPr wrap="square" rtlCol="0">
            <a:spAutoFit/>
          </a:bodyPr>
          <a:lstStyle/>
          <a:p>
            <a:r>
              <a:rPr lang="fr-FR" sz="1600" b="1" noProof="0" dirty="0">
                <a:solidFill>
                  <a:schemeClr val="accent6">
                    <a:lumMod val="50000"/>
                  </a:schemeClr>
                </a:solidFill>
                <a:latin typeface="+mj-lt"/>
                <a:ea typeface="Verdana" panose="020B0604030504040204" pitchFamily="34" charset="0"/>
                <a:cs typeface="Verdana" panose="020B0604030504040204" pitchFamily="34" charset="0"/>
              </a:rPr>
              <a:t>PRÉDIGESTION ENZYMATIQUE &amp; ABSORPTION</a:t>
            </a:r>
            <a:endParaRPr lang="fr-FR" sz="2400" b="1" noProof="0" dirty="0">
              <a:solidFill>
                <a:schemeClr val="accent6">
                  <a:lumMod val="50000"/>
                </a:schemeClr>
              </a:solidFill>
              <a:latin typeface="+mj-lt"/>
              <a:ea typeface="Verdana" panose="020B0604030504040204" pitchFamily="34" charset="0"/>
              <a:cs typeface="Verdana" panose="020B0604030504040204" pitchFamily="34" charset="0"/>
            </a:endParaRPr>
          </a:p>
        </p:txBody>
      </p:sp>
      <p:sp>
        <p:nvSpPr>
          <p:cNvPr id="17" name="ZoneTexte 16">
            <a:extLst>
              <a:ext uri="{FF2B5EF4-FFF2-40B4-BE49-F238E27FC236}">
                <a16:creationId xmlns:a16="http://schemas.microsoft.com/office/drawing/2014/main" id="{CA49F04F-71B7-B488-3406-1290EB984B83}"/>
              </a:ext>
            </a:extLst>
          </p:cNvPr>
          <p:cNvSpPr txBox="1"/>
          <p:nvPr/>
        </p:nvSpPr>
        <p:spPr>
          <a:xfrm>
            <a:off x="6367527" y="4690258"/>
            <a:ext cx="4641357" cy="338554"/>
          </a:xfrm>
          <a:prstGeom prst="rect">
            <a:avLst/>
          </a:prstGeom>
          <a:noFill/>
        </p:spPr>
        <p:txBody>
          <a:bodyPr wrap="square" rtlCol="0">
            <a:spAutoFit/>
          </a:bodyPr>
          <a:lstStyle/>
          <a:p>
            <a:r>
              <a:rPr lang="fr-FR" sz="1600" b="1" noProof="0" dirty="0">
                <a:solidFill>
                  <a:schemeClr val="accent3">
                    <a:lumMod val="50000"/>
                  </a:schemeClr>
                </a:solidFill>
                <a:latin typeface="+mj-lt"/>
                <a:ea typeface="Verdana" panose="020B0604030504040204" pitchFamily="34" charset="0"/>
                <a:cs typeface="Verdana" panose="020B0604030504040204" pitchFamily="34" charset="0"/>
              </a:rPr>
              <a:t>IMPACT SUR LE MICROBIOTE INTESTINAL</a:t>
            </a:r>
          </a:p>
        </p:txBody>
      </p:sp>
      <p:cxnSp>
        <p:nvCxnSpPr>
          <p:cNvPr id="18" name="Connecteur droit avec flèche 17">
            <a:extLst>
              <a:ext uri="{FF2B5EF4-FFF2-40B4-BE49-F238E27FC236}">
                <a16:creationId xmlns:a16="http://schemas.microsoft.com/office/drawing/2014/main" id="{39DC8698-40E9-4A7F-D584-BCFEF3D0E108}"/>
              </a:ext>
            </a:extLst>
          </p:cNvPr>
          <p:cNvCxnSpPr>
            <a:cxnSpLocks/>
          </p:cNvCxnSpPr>
          <p:nvPr/>
        </p:nvCxnSpPr>
        <p:spPr>
          <a:xfrm>
            <a:off x="7545602" y="3478020"/>
            <a:ext cx="0" cy="10452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9" name="ZoneTexte 18">
            <a:extLst>
              <a:ext uri="{FF2B5EF4-FFF2-40B4-BE49-F238E27FC236}">
                <a16:creationId xmlns:a16="http://schemas.microsoft.com/office/drawing/2014/main" id="{0B17E775-6D2F-0281-0793-CD7F21B45B35}"/>
              </a:ext>
            </a:extLst>
          </p:cNvPr>
          <p:cNvSpPr txBox="1"/>
          <p:nvPr/>
        </p:nvSpPr>
        <p:spPr>
          <a:xfrm>
            <a:off x="7600817" y="3784154"/>
            <a:ext cx="2230364" cy="492443"/>
          </a:xfrm>
          <a:prstGeom prst="rect">
            <a:avLst/>
          </a:prstGeom>
          <a:noFill/>
        </p:spPr>
        <p:txBody>
          <a:bodyPr wrap="square" rtlCol="0">
            <a:spAutoFit/>
          </a:bodyPr>
          <a:lstStyle/>
          <a:p>
            <a:r>
              <a:rPr lang="fr-FR" sz="1300" noProof="0" dirty="0">
                <a:ea typeface="Verdana" panose="020B0604030504040204" pitchFamily="34" charset="0"/>
                <a:cs typeface="Verdana" panose="020B0604030504040204" pitchFamily="34" charset="0"/>
              </a:rPr>
              <a:t>Fraction non biodisponible atteignant le côlon</a:t>
            </a:r>
          </a:p>
        </p:txBody>
      </p:sp>
      <p:pic>
        <p:nvPicPr>
          <p:cNvPr id="20" name="Graphique 19" descr="Badge avec un remplissage uni">
            <a:extLst>
              <a:ext uri="{FF2B5EF4-FFF2-40B4-BE49-F238E27FC236}">
                <a16:creationId xmlns:a16="http://schemas.microsoft.com/office/drawing/2014/main" id="{535F310E-EAA7-140F-EF70-D2338825EB0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09230" y="4695488"/>
            <a:ext cx="324000" cy="324000"/>
          </a:xfrm>
          <a:prstGeom prst="rect">
            <a:avLst/>
          </a:prstGeom>
        </p:spPr>
      </p:pic>
      <p:sp>
        <p:nvSpPr>
          <p:cNvPr id="21" name="Accolade fermante 20">
            <a:extLst>
              <a:ext uri="{FF2B5EF4-FFF2-40B4-BE49-F238E27FC236}">
                <a16:creationId xmlns:a16="http://schemas.microsoft.com/office/drawing/2014/main" id="{EC57E2FA-76F9-14ED-F72B-1416163F534C}"/>
              </a:ext>
            </a:extLst>
          </p:cNvPr>
          <p:cNvSpPr/>
          <p:nvPr/>
        </p:nvSpPr>
        <p:spPr>
          <a:xfrm>
            <a:off x="5789608" y="2046752"/>
            <a:ext cx="275103" cy="2249051"/>
          </a:xfrm>
          <a:prstGeom prst="rightBrace">
            <a:avLst/>
          </a:prstGeom>
          <a:ln>
            <a:solidFill>
              <a:schemeClr val="accent6">
                <a:lumMod val="50000"/>
              </a:schemeClr>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fr-FR" noProof="0" dirty="0">
              <a:solidFill>
                <a:srgbClr val="711C2E"/>
              </a:solidFill>
            </a:endParaRPr>
          </a:p>
        </p:txBody>
      </p:sp>
      <p:sp>
        <p:nvSpPr>
          <p:cNvPr id="22" name="Accolade fermante 21">
            <a:extLst>
              <a:ext uri="{FF2B5EF4-FFF2-40B4-BE49-F238E27FC236}">
                <a16:creationId xmlns:a16="http://schemas.microsoft.com/office/drawing/2014/main" id="{9D5EABDC-57DA-1EC6-8AF4-DB8AD5E67800}"/>
              </a:ext>
            </a:extLst>
          </p:cNvPr>
          <p:cNvSpPr/>
          <p:nvPr/>
        </p:nvSpPr>
        <p:spPr>
          <a:xfrm>
            <a:off x="5789607" y="4331168"/>
            <a:ext cx="275103" cy="1025747"/>
          </a:xfrm>
          <a:prstGeom prst="rightBrace">
            <a:avLst/>
          </a:prstGeom>
          <a:ln>
            <a:solidFill>
              <a:schemeClr val="accent3">
                <a:lumMod val="50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fr-FR" noProof="0" dirty="0"/>
          </a:p>
        </p:txBody>
      </p:sp>
      <p:pic>
        <p:nvPicPr>
          <p:cNvPr id="23" name="Graphique 22" descr="Badge 1 avec un remplissage uni">
            <a:extLst>
              <a:ext uri="{FF2B5EF4-FFF2-40B4-BE49-F238E27FC236}">
                <a16:creationId xmlns:a16="http://schemas.microsoft.com/office/drawing/2014/main" id="{7BD7C5B9-23BB-CF44-5CCA-3CD379F426A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109230" y="3015630"/>
            <a:ext cx="324000" cy="324000"/>
          </a:xfrm>
          <a:prstGeom prst="rect">
            <a:avLst/>
          </a:prstGeom>
        </p:spPr>
      </p:pic>
      <p:sp>
        <p:nvSpPr>
          <p:cNvPr id="24" name="ZoneTexte 23">
            <a:extLst>
              <a:ext uri="{FF2B5EF4-FFF2-40B4-BE49-F238E27FC236}">
                <a16:creationId xmlns:a16="http://schemas.microsoft.com/office/drawing/2014/main" id="{48322705-324E-D6E3-ABEE-B2E825B09B27}"/>
              </a:ext>
            </a:extLst>
          </p:cNvPr>
          <p:cNvSpPr txBox="1">
            <a:spLocks/>
          </p:cNvSpPr>
          <p:nvPr/>
        </p:nvSpPr>
        <p:spPr>
          <a:xfrm>
            <a:off x="6389561" y="5530525"/>
            <a:ext cx="4641353" cy="338554"/>
          </a:xfrm>
          <a:prstGeom prst="rect">
            <a:avLst/>
          </a:prstGeom>
          <a:noFill/>
        </p:spPr>
        <p:txBody>
          <a:bodyPr wrap="square" rtlCol="0">
            <a:spAutoFit/>
          </a:bodyPr>
          <a:lstStyle/>
          <a:p>
            <a:r>
              <a:rPr lang="en-US" sz="1600" b="1" dirty="0">
                <a:solidFill>
                  <a:schemeClr val="accent2">
                    <a:lumMod val="75000"/>
                  </a:schemeClr>
                </a:solidFill>
                <a:latin typeface="+mj-lt"/>
                <a:ea typeface="Verdana" panose="020B0604030504040204" pitchFamily="34" charset="0"/>
                <a:cs typeface="Verdana" panose="020B0604030504040204" pitchFamily="34" charset="0"/>
              </a:rPr>
              <a:t>IMPACT SUR LA MUQUEUSE INTESTINALE</a:t>
            </a:r>
          </a:p>
        </p:txBody>
      </p:sp>
      <p:pic>
        <p:nvPicPr>
          <p:cNvPr id="25" name="Graphique 24" descr="Badge 3 avec un remplissage uni">
            <a:extLst>
              <a:ext uri="{FF2B5EF4-FFF2-40B4-BE49-F238E27FC236}">
                <a16:creationId xmlns:a16="http://schemas.microsoft.com/office/drawing/2014/main" id="{E1A4915E-1BA9-C1F3-BF3E-67CB7FBF065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114330" y="5526384"/>
            <a:ext cx="324000" cy="324000"/>
          </a:xfrm>
          <a:prstGeom prst="rect">
            <a:avLst/>
          </a:prstGeom>
        </p:spPr>
      </p:pic>
      <p:cxnSp>
        <p:nvCxnSpPr>
          <p:cNvPr id="26" name="Connecteur droit avec flèche 25">
            <a:extLst>
              <a:ext uri="{FF2B5EF4-FFF2-40B4-BE49-F238E27FC236}">
                <a16:creationId xmlns:a16="http://schemas.microsoft.com/office/drawing/2014/main" id="{BE0B518E-E5C5-4DC4-A12D-59349610D740}"/>
              </a:ext>
            </a:extLst>
          </p:cNvPr>
          <p:cNvCxnSpPr>
            <a:cxnSpLocks/>
          </p:cNvCxnSpPr>
          <p:nvPr/>
        </p:nvCxnSpPr>
        <p:spPr>
          <a:xfrm>
            <a:off x="7574929" y="5090150"/>
            <a:ext cx="0" cy="35967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 name="Rectangle : coins arrondis 1">
            <a:extLst>
              <a:ext uri="{FF2B5EF4-FFF2-40B4-BE49-F238E27FC236}">
                <a16:creationId xmlns:a16="http://schemas.microsoft.com/office/drawing/2014/main" id="{BDBB3CD1-4661-7269-5897-6B51FEA137AC}"/>
              </a:ext>
            </a:extLst>
          </p:cNvPr>
          <p:cNvSpPr/>
          <p:nvPr/>
        </p:nvSpPr>
        <p:spPr>
          <a:xfrm>
            <a:off x="3490866" y="1880004"/>
            <a:ext cx="7884268" cy="2476915"/>
          </a:xfrm>
          <a:prstGeom prst="round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3312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19623-CC5F-A9FF-0F69-60CD0EA41CA7}"/>
            </a:ext>
          </a:extLst>
        </p:cNvPr>
        <p:cNvGrpSpPr/>
        <p:nvPr/>
      </p:nvGrpSpPr>
      <p:grpSpPr>
        <a:xfrm>
          <a:off x="0" y="0"/>
          <a:ext cx="0" cy="0"/>
          <a:chOff x="0" y="0"/>
          <a:chExt cx="0" cy="0"/>
        </a:xfrm>
      </p:grpSpPr>
      <p:pic>
        <p:nvPicPr>
          <p:cNvPr id="47" name="Image 46">
            <a:extLst>
              <a:ext uri="{FF2B5EF4-FFF2-40B4-BE49-F238E27FC236}">
                <a16:creationId xmlns:a16="http://schemas.microsoft.com/office/drawing/2014/main" id="{C9D28F13-0E74-3E5B-4544-5D0CA87181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7229" y="2612108"/>
            <a:ext cx="4447395" cy="3529151"/>
          </a:xfrm>
          <a:prstGeom prst="rect">
            <a:avLst/>
          </a:prstGeom>
        </p:spPr>
      </p:pic>
      <p:sp>
        <p:nvSpPr>
          <p:cNvPr id="6" name="ZoneTexte 5">
            <a:extLst>
              <a:ext uri="{FF2B5EF4-FFF2-40B4-BE49-F238E27FC236}">
                <a16:creationId xmlns:a16="http://schemas.microsoft.com/office/drawing/2014/main" id="{8746062E-0001-D71D-F39B-159C8FE67770}"/>
              </a:ext>
            </a:extLst>
          </p:cNvPr>
          <p:cNvSpPr txBox="1">
            <a:spLocks noGrp="1" noRot="1" noMove="1" noResize="1" noEditPoints="1" noAdjustHandles="1" noChangeArrowheads="1" noChangeShapeType="1"/>
          </p:cNvSpPr>
          <p:nvPr/>
        </p:nvSpPr>
        <p:spPr>
          <a:xfrm>
            <a:off x="4208657" y="99513"/>
            <a:ext cx="7983343" cy="646331"/>
          </a:xfrm>
          <a:prstGeom prst="rect">
            <a:avLst/>
          </a:prstGeom>
          <a:noFill/>
        </p:spPr>
        <p:txBody>
          <a:bodyPr wrap="square" rtlCol="0">
            <a:spAutoFit/>
          </a:bodyPr>
          <a:lstStyle/>
          <a:p>
            <a:r>
              <a:rPr lang="fr-BE" sz="800" dirty="0">
                <a:solidFill>
                  <a:schemeClr val="accent1"/>
                </a:solidFill>
              </a:rPr>
              <a:t>Le projet ALAFERM est co-financé par l’Union européenne dans le cadre du Programme Interreg Grande Région 2021-2027</a:t>
            </a:r>
          </a:p>
          <a:p>
            <a:r>
              <a:rPr lang="fr-BE" sz="800" dirty="0">
                <a:solidFill>
                  <a:schemeClr val="accent1"/>
                </a:solidFill>
              </a:rPr>
              <a:t> </a:t>
            </a:r>
          </a:p>
          <a:p>
            <a:r>
              <a:rPr lang="fr-BE" sz="800" dirty="0">
                <a:solidFill>
                  <a:schemeClr val="accent1"/>
                </a:solidFill>
              </a:rPr>
              <a:t>Das Projekt ALAFERM </a:t>
            </a:r>
            <a:r>
              <a:rPr lang="fr-BE" sz="800" dirty="0" err="1">
                <a:solidFill>
                  <a:schemeClr val="accent1"/>
                </a:solidFill>
              </a:rPr>
              <a:t>wird</a:t>
            </a:r>
            <a:r>
              <a:rPr lang="fr-BE" sz="800" dirty="0">
                <a:solidFill>
                  <a:schemeClr val="accent1"/>
                </a:solidFill>
              </a:rPr>
              <a:t> von der </a:t>
            </a:r>
            <a:r>
              <a:rPr lang="fr-BE" sz="800" dirty="0" err="1">
                <a:solidFill>
                  <a:schemeClr val="accent1"/>
                </a:solidFill>
              </a:rPr>
              <a:t>Europäischen</a:t>
            </a:r>
            <a:r>
              <a:rPr lang="fr-BE" sz="800" dirty="0">
                <a:solidFill>
                  <a:schemeClr val="accent1"/>
                </a:solidFill>
              </a:rPr>
              <a:t> Union </a:t>
            </a:r>
            <a:r>
              <a:rPr lang="fr-BE" sz="800" dirty="0" err="1">
                <a:solidFill>
                  <a:schemeClr val="accent1"/>
                </a:solidFill>
              </a:rPr>
              <a:t>im</a:t>
            </a:r>
            <a:r>
              <a:rPr lang="fr-BE" sz="800" dirty="0">
                <a:solidFill>
                  <a:schemeClr val="accent1"/>
                </a:solidFill>
              </a:rPr>
              <a:t> </a:t>
            </a:r>
            <a:r>
              <a:rPr lang="fr-BE" sz="800" dirty="0" err="1">
                <a:solidFill>
                  <a:schemeClr val="accent1"/>
                </a:solidFill>
              </a:rPr>
              <a:t>Rahmen</a:t>
            </a:r>
            <a:r>
              <a:rPr lang="fr-BE" sz="800" dirty="0">
                <a:solidFill>
                  <a:schemeClr val="accent1"/>
                </a:solidFill>
              </a:rPr>
              <a:t> des </a:t>
            </a:r>
            <a:r>
              <a:rPr lang="fr-BE" sz="800" dirty="0" err="1">
                <a:solidFill>
                  <a:schemeClr val="accent1"/>
                </a:solidFill>
              </a:rPr>
              <a:t>Programms</a:t>
            </a:r>
            <a:r>
              <a:rPr lang="fr-BE" sz="800" dirty="0">
                <a:solidFill>
                  <a:schemeClr val="accent1"/>
                </a:solidFill>
              </a:rPr>
              <a:t> Interreg </a:t>
            </a:r>
            <a:r>
              <a:rPr lang="fr-BE" sz="800" dirty="0" err="1">
                <a:solidFill>
                  <a:schemeClr val="accent1"/>
                </a:solidFill>
              </a:rPr>
              <a:t>Großregion</a:t>
            </a:r>
            <a:r>
              <a:rPr lang="fr-BE" sz="800" dirty="0">
                <a:solidFill>
                  <a:schemeClr val="accent1"/>
                </a:solidFill>
              </a:rPr>
              <a:t> 2021–2027 </a:t>
            </a:r>
            <a:r>
              <a:rPr lang="fr-BE" sz="800" dirty="0" err="1">
                <a:solidFill>
                  <a:schemeClr val="accent1"/>
                </a:solidFill>
              </a:rPr>
              <a:t>kofinanziert</a:t>
            </a:r>
            <a:endParaRPr lang="fr-BE" sz="800" dirty="0">
              <a:solidFill>
                <a:schemeClr val="accent1"/>
              </a:solidFill>
            </a:endParaRPr>
          </a:p>
          <a:p>
            <a:endParaRPr lang="fr-BE" sz="1100" dirty="0"/>
          </a:p>
        </p:txBody>
      </p:sp>
      <p:pic>
        <p:nvPicPr>
          <p:cNvPr id="5" name="Image 4">
            <a:extLst>
              <a:ext uri="{FF2B5EF4-FFF2-40B4-BE49-F238E27FC236}">
                <a16:creationId xmlns:a16="http://schemas.microsoft.com/office/drawing/2014/main" id="{2C45D21F-22DF-B628-16CE-E0B7A907190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625918" y="6153649"/>
            <a:ext cx="10940164" cy="595444"/>
          </a:xfrm>
          <a:prstGeom prst="rect">
            <a:avLst/>
          </a:prstGeom>
        </p:spPr>
      </p:pic>
      <p:pic>
        <p:nvPicPr>
          <p:cNvPr id="8" name="Image 7">
            <a:extLst>
              <a:ext uri="{FF2B5EF4-FFF2-40B4-BE49-F238E27FC236}">
                <a16:creationId xmlns:a16="http://schemas.microsoft.com/office/drawing/2014/main" id="{D3319F36-E8B3-FBAC-5116-66DC833FBC9D}"/>
              </a:ext>
            </a:extLst>
          </p:cNvPr>
          <p:cNvPicPr>
            <a:picLocks noGrp="1" noRot="1" noChangeAspect="1" noMove="1" noResize="1" noEditPoints="1" noAdjustHandles="1" noChangeArrowheads="1" noChangeShapeType="1" noCrop="1"/>
          </p:cNvPicPr>
          <p:nvPr/>
        </p:nvPicPr>
        <p:blipFill>
          <a:blip r:embed="rId5" cstate="print"/>
          <a:stretch>
            <a:fillRect/>
          </a:stretch>
        </p:blipFill>
        <p:spPr>
          <a:xfrm>
            <a:off x="237066" y="0"/>
            <a:ext cx="4068571" cy="2007143"/>
          </a:xfrm>
          <a:prstGeom prst="rect">
            <a:avLst/>
          </a:prstGeom>
        </p:spPr>
      </p:pic>
      <p:sp>
        <p:nvSpPr>
          <p:cNvPr id="7" name="ZoneTexte 6">
            <a:extLst>
              <a:ext uri="{FF2B5EF4-FFF2-40B4-BE49-F238E27FC236}">
                <a16:creationId xmlns:a16="http://schemas.microsoft.com/office/drawing/2014/main" id="{97B988CF-75C6-ACD2-6441-2A910963CA68}"/>
              </a:ext>
            </a:extLst>
          </p:cNvPr>
          <p:cNvSpPr txBox="1"/>
          <p:nvPr/>
        </p:nvSpPr>
        <p:spPr>
          <a:xfrm>
            <a:off x="949795" y="2214338"/>
            <a:ext cx="4603898" cy="307777"/>
          </a:xfrm>
          <a:prstGeom prst="rect">
            <a:avLst/>
          </a:prstGeom>
          <a:noFill/>
        </p:spPr>
        <p:txBody>
          <a:bodyPr wrap="square" rtlCol="0">
            <a:spAutoFit/>
          </a:bodyPr>
          <a:lstStyle/>
          <a:p>
            <a:r>
              <a:rPr lang="fr-FR" sz="1400" b="1" noProof="0" dirty="0">
                <a:solidFill>
                  <a:schemeClr val="accent6">
                    <a:lumMod val="50000"/>
                  </a:schemeClr>
                </a:solidFill>
                <a:ea typeface="Verdana" panose="020B0604030504040204" pitchFamily="34" charset="0"/>
                <a:cs typeface="Verdana" panose="020B0604030504040204" pitchFamily="34" charset="0"/>
              </a:rPr>
              <a:t>Digestion in vitro standardisée (INFOGEST 2.0)</a:t>
            </a:r>
          </a:p>
        </p:txBody>
      </p:sp>
      <p:pic>
        <p:nvPicPr>
          <p:cNvPr id="9" name="Graphique 8" descr="Badge 1 avec un remplissage uni">
            <a:extLst>
              <a:ext uri="{FF2B5EF4-FFF2-40B4-BE49-F238E27FC236}">
                <a16:creationId xmlns:a16="http://schemas.microsoft.com/office/drawing/2014/main" id="{F5DC7BC0-4CE8-529D-5939-109A9F4EC72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55688" y="1944946"/>
            <a:ext cx="288000" cy="288000"/>
          </a:xfrm>
          <a:prstGeom prst="rect">
            <a:avLst/>
          </a:prstGeom>
        </p:spPr>
      </p:pic>
      <p:sp>
        <p:nvSpPr>
          <p:cNvPr id="11" name="ZoneTexte 10">
            <a:extLst>
              <a:ext uri="{FF2B5EF4-FFF2-40B4-BE49-F238E27FC236}">
                <a16:creationId xmlns:a16="http://schemas.microsoft.com/office/drawing/2014/main" id="{3771F491-E424-B63F-8B3D-163BF6094198}"/>
              </a:ext>
            </a:extLst>
          </p:cNvPr>
          <p:cNvSpPr txBox="1"/>
          <p:nvPr/>
        </p:nvSpPr>
        <p:spPr>
          <a:xfrm>
            <a:off x="774243" y="1928467"/>
            <a:ext cx="4807261" cy="323165"/>
          </a:xfrm>
          <a:prstGeom prst="rect">
            <a:avLst/>
          </a:prstGeom>
          <a:noFill/>
        </p:spPr>
        <p:txBody>
          <a:bodyPr wrap="square" rtlCol="0">
            <a:spAutoFit/>
          </a:bodyPr>
          <a:lstStyle/>
          <a:p>
            <a:r>
              <a:rPr lang="fr-FR" sz="1500" b="1" dirty="0">
                <a:solidFill>
                  <a:schemeClr val="accent6">
                    <a:lumMod val="50000"/>
                  </a:schemeClr>
                </a:solidFill>
                <a:ea typeface="Verdana" panose="020B0604030504040204" pitchFamily="34" charset="0"/>
                <a:cs typeface="Verdana" panose="020B0604030504040204" pitchFamily="34" charset="0"/>
              </a:rPr>
              <a:t>PRÉDIGESTION ENZYMATIQUE &amp; ABSORPTION</a:t>
            </a:r>
          </a:p>
        </p:txBody>
      </p:sp>
      <p:cxnSp>
        <p:nvCxnSpPr>
          <p:cNvPr id="12" name="Connecteur droit avec flèche 11">
            <a:extLst>
              <a:ext uri="{FF2B5EF4-FFF2-40B4-BE49-F238E27FC236}">
                <a16:creationId xmlns:a16="http://schemas.microsoft.com/office/drawing/2014/main" id="{BA983F71-A16D-9DC9-CA4B-CD1D0E8F4241}"/>
              </a:ext>
            </a:extLst>
          </p:cNvPr>
          <p:cNvCxnSpPr>
            <a:cxnSpLocks/>
          </p:cNvCxnSpPr>
          <p:nvPr/>
        </p:nvCxnSpPr>
        <p:spPr>
          <a:xfrm>
            <a:off x="774244" y="2352705"/>
            <a:ext cx="250107" cy="1"/>
          </a:xfrm>
          <a:prstGeom prst="straightConnector1">
            <a:avLst/>
          </a:prstGeom>
          <a:ln w="19050" cap="flat" cmpd="sng" algn="ctr">
            <a:solidFill>
              <a:schemeClr val="accent6">
                <a:lumMod val="5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4" name="Image 13">
            <a:extLst>
              <a:ext uri="{FF2B5EF4-FFF2-40B4-BE49-F238E27FC236}">
                <a16:creationId xmlns:a16="http://schemas.microsoft.com/office/drawing/2014/main" id="{6B168F5B-EE21-340D-4552-C3D18B682F9A}"/>
              </a:ext>
            </a:extLst>
          </p:cNvPr>
          <p:cNvPicPr>
            <a:picLocks noChangeAspect="1"/>
          </p:cNvPicPr>
          <p:nvPr/>
        </p:nvPicPr>
        <p:blipFill>
          <a:blip r:embed="rId7"/>
          <a:srcRect/>
          <a:stretch/>
        </p:blipFill>
        <p:spPr>
          <a:xfrm flipH="1">
            <a:off x="8626375" y="5073173"/>
            <a:ext cx="153145" cy="720000"/>
          </a:xfrm>
          <a:prstGeom prst="rect">
            <a:avLst/>
          </a:prstGeom>
        </p:spPr>
      </p:pic>
      <p:cxnSp>
        <p:nvCxnSpPr>
          <p:cNvPr id="3" name="Connecteur droit 2">
            <a:extLst>
              <a:ext uri="{FF2B5EF4-FFF2-40B4-BE49-F238E27FC236}">
                <a16:creationId xmlns:a16="http://schemas.microsoft.com/office/drawing/2014/main" id="{D7073588-DD37-4277-F31E-8058EB9F43FF}"/>
              </a:ext>
            </a:extLst>
          </p:cNvPr>
          <p:cNvCxnSpPr/>
          <p:nvPr/>
        </p:nvCxnSpPr>
        <p:spPr>
          <a:xfrm>
            <a:off x="2215657" y="3269779"/>
            <a:ext cx="2461846"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25" name="Connecteur droit 24">
            <a:extLst>
              <a:ext uri="{FF2B5EF4-FFF2-40B4-BE49-F238E27FC236}">
                <a16:creationId xmlns:a16="http://schemas.microsoft.com/office/drawing/2014/main" id="{B052258F-5A90-D6E5-F164-508F8E428EBB}"/>
              </a:ext>
            </a:extLst>
          </p:cNvPr>
          <p:cNvCxnSpPr>
            <a:cxnSpLocks/>
          </p:cNvCxnSpPr>
          <p:nvPr/>
        </p:nvCxnSpPr>
        <p:spPr>
          <a:xfrm>
            <a:off x="2215657" y="4390294"/>
            <a:ext cx="1002323" cy="0"/>
          </a:xfrm>
          <a:prstGeom prst="line">
            <a:avLst/>
          </a:prstGeom>
        </p:spPr>
        <p:style>
          <a:lnRef idx="1">
            <a:schemeClr val="accent6"/>
          </a:lnRef>
          <a:fillRef idx="0">
            <a:schemeClr val="accent6"/>
          </a:fillRef>
          <a:effectRef idx="0">
            <a:schemeClr val="accent6"/>
          </a:effectRef>
          <a:fontRef idx="minor">
            <a:schemeClr val="tx1"/>
          </a:fontRef>
        </p:style>
      </p:cxnSp>
      <p:pic>
        <p:nvPicPr>
          <p:cNvPr id="31" name="Image 30">
            <a:extLst>
              <a:ext uri="{FF2B5EF4-FFF2-40B4-BE49-F238E27FC236}">
                <a16:creationId xmlns:a16="http://schemas.microsoft.com/office/drawing/2014/main" id="{890A0F69-D589-B828-F367-DB18FB65A7E8}"/>
              </a:ext>
            </a:extLst>
          </p:cNvPr>
          <p:cNvPicPr>
            <a:picLocks noChangeAspect="1"/>
          </p:cNvPicPr>
          <p:nvPr/>
        </p:nvPicPr>
        <p:blipFill>
          <a:blip r:embed="rId8"/>
          <a:srcRect/>
          <a:stretch/>
        </p:blipFill>
        <p:spPr>
          <a:xfrm>
            <a:off x="6599099" y="4876740"/>
            <a:ext cx="1238420" cy="1112866"/>
          </a:xfrm>
          <a:prstGeom prst="rect">
            <a:avLst/>
          </a:prstGeom>
        </p:spPr>
      </p:pic>
      <p:cxnSp>
        <p:nvCxnSpPr>
          <p:cNvPr id="39" name="Connecteur droit avec flèche 38">
            <a:extLst>
              <a:ext uri="{FF2B5EF4-FFF2-40B4-BE49-F238E27FC236}">
                <a16:creationId xmlns:a16="http://schemas.microsoft.com/office/drawing/2014/main" id="{E4C2A758-92E2-A1FA-7B3B-A4C3AB0C752A}"/>
              </a:ext>
            </a:extLst>
          </p:cNvPr>
          <p:cNvCxnSpPr>
            <a:stCxn id="31" idx="3"/>
          </p:cNvCxnSpPr>
          <p:nvPr/>
        </p:nvCxnSpPr>
        <p:spPr>
          <a:xfrm>
            <a:off x="7837519" y="5433173"/>
            <a:ext cx="63826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1" name="Connecteur droit avec flèche 40">
            <a:extLst>
              <a:ext uri="{FF2B5EF4-FFF2-40B4-BE49-F238E27FC236}">
                <a16:creationId xmlns:a16="http://schemas.microsoft.com/office/drawing/2014/main" id="{6DF2E0B5-1C5A-B3F9-3CEB-A76B6AB02AD1}"/>
              </a:ext>
            </a:extLst>
          </p:cNvPr>
          <p:cNvCxnSpPr>
            <a:stCxn id="14" idx="1"/>
          </p:cNvCxnSpPr>
          <p:nvPr/>
        </p:nvCxnSpPr>
        <p:spPr>
          <a:xfrm flipV="1">
            <a:off x="8779520" y="5240216"/>
            <a:ext cx="364475" cy="19295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3" name="Connecteur droit avec flèche 42">
            <a:extLst>
              <a:ext uri="{FF2B5EF4-FFF2-40B4-BE49-F238E27FC236}">
                <a16:creationId xmlns:a16="http://schemas.microsoft.com/office/drawing/2014/main" id="{05AB7CB4-90D1-5C6F-4E0D-1F559B1A8973}"/>
              </a:ext>
            </a:extLst>
          </p:cNvPr>
          <p:cNvCxnSpPr>
            <a:cxnSpLocks/>
          </p:cNvCxnSpPr>
          <p:nvPr/>
        </p:nvCxnSpPr>
        <p:spPr>
          <a:xfrm>
            <a:off x="8779520" y="5638117"/>
            <a:ext cx="364475" cy="21148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4" name="ZoneTexte 43">
            <a:extLst>
              <a:ext uri="{FF2B5EF4-FFF2-40B4-BE49-F238E27FC236}">
                <a16:creationId xmlns:a16="http://schemas.microsoft.com/office/drawing/2014/main" id="{318DF50F-66C1-CA52-11BF-2B111EBBACFF}"/>
              </a:ext>
            </a:extLst>
          </p:cNvPr>
          <p:cNvSpPr txBox="1"/>
          <p:nvPr/>
        </p:nvSpPr>
        <p:spPr>
          <a:xfrm>
            <a:off x="9143995" y="5055550"/>
            <a:ext cx="1912128" cy="369332"/>
          </a:xfrm>
          <a:prstGeom prst="rect">
            <a:avLst/>
          </a:prstGeom>
          <a:noFill/>
        </p:spPr>
        <p:txBody>
          <a:bodyPr wrap="square" rtlCol="0">
            <a:spAutoFit/>
          </a:bodyPr>
          <a:lstStyle/>
          <a:p>
            <a:r>
              <a:rPr lang="fr-FR" dirty="0"/>
              <a:t>Fraction soluble</a:t>
            </a:r>
          </a:p>
        </p:txBody>
      </p:sp>
      <p:sp>
        <p:nvSpPr>
          <p:cNvPr id="45" name="ZoneTexte 44">
            <a:extLst>
              <a:ext uri="{FF2B5EF4-FFF2-40B4-BE49-F238E27FC236}">
                <a16:creationId xmlns:a16="http://schemas.microsoft.com/office/drawing/2014/main" id="{8B8A9115-4067-CD63-2D1F-0DA88561CDE5}"/>
              </a:ext>
            </a:extLst>
          </p:cNvPr>
          <p:cNvSpPr txBox="1"/>
          <p:nvPr/>
        </p:nvSpPr>
        <p:spPr>
          <a:xfrm>
            <a:off x="9143995" y="5646980"/>
            <a:ext cx="1912128" cy="369332"/>
          </a:xfrm>
          <a:prstGeom prst="rect">
            <a:avLst/>
          </a:prstGeom>
          <a:noFill/>
        </p:spPr>
        <p:txBody>
          <a:bodyPr wrap="square" rtlCol="0">
            <a:spAutoFit/>
          </a:bodyPr>
          <a:lstStyle/>
          <a:p>
            <a:r>
              <a:rPr lang="fr-FR" dirty="0"/>
              <a:t>Précipité</a:t>
            </a:r>
          </a:p>
        </p:txBody>
      </p:sp>
      <p:sp>
        <p:nvSpPr>
          <p:cNvPr id="10" name="ZoneTexte 9">
            <a:extLst>
              <a:ext uri="{FF2B5EF4-FFF2-40B4-BE49-F238E27FC236}">
                <a16:creationId xmlns:a16="http://schemas.microsoft.com/office/drawing/2014/main" id="{F9083E82-2AB0-5CD1-444A-785BAE38436E}"/>
              </a:ext>
            </a:extLst>
          </p:cNvPr>
          <p:cNvSpPr txBox="1"/>
          <p:nvPr/>
        </p:nvSpPr>
        <p:spPr>
          <a:xfrm>
            <a:off x="5659800" y="2499543"/>
            <a:ext cx="1571436" cy="476726"/>
          </a:xfrm>
          <a:prstGeom prst="roundRect">
            <a:avLst/>
          </a:prstGeom>
          <a:solidFill>
            <a:srgbClr val="C00000">
              <a:alpha val="76084"/>
            </a:srgbClr>
          </a:solidFill>
          <a:ln>
            <a:solidFill>
              <a:schemeClr val="tx2">
                <a:lumMod val="25000"/>
              </a:schemeClr>
            </a:solidFill>
          </a:ln>
        </p:spPr>
        <p:txBody>
          <a:bodyPr wrap="square" rtlCol="0">
            <a:spAutoFit/>
          </a:bodyPr>
          <a:lstStyle/>
          <a:p>
            <a:pPr algn="just"/>
            <a:r>
              <a:rPr lang="fr-FR" sz="1100" dirty="0">
                <a:solidFill>
                  <a:schemeClr val="bg1"/>
                </a:solidFill>
                <a:ea typeface="Verdana" panose="020B0604030504040204" pitchFamily="34" charset="0"/>
                <a:cs typeface="Verdana" panose="020B0604030504040204" pitchFamily="34" charset="0"/>
              </a:rPr>
              <a:t>Adaptations spécifiques </a:t>
            </a:r>
          </a:p>
          <a:p>
            <a:pPr algn="just"/>
            <a:r>
              <a:rPr lang="fr-FR" sz="1100" dirty="0">
                <a:solidFill>
                  <a:schemeClr val="bg1"/>
                </a:solidFill>
                <a:ea typeface="Verdana" panose="020B0604030504040204" pitchFamily="34" charset="0"/>
                <a:cs typeface="Verdana" panose="020B0604030504040204" pitchFamily="34" charset="0"/>
              </a:rPr>
              <a:t>au lactosérum fermenté</a:t>
            </a:r>
            <a:endParaRPr lang="fr-FR" sz="1100" dirty="0">
              <a:solidFill>
                <a:schemeClr val="bg1"/>
              </a:solidFill>
            </a:endParaRPr>
          </a:p>
        </p:txBody>
      </p:sp>
    </p:spTree>
    <p:extLst>
      <p:ext uri="{BB962C8B-B14F-4D97-AF65-F5344CB8AC3E}">
        <p14:creationId xmlns:p14="http://schemas.microsoft.com/office/powerpoint/2010/main" val="552491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8A5D2-B2A9-D2DB-9F4C-25DA98C14234}"/>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9E875EFC-B67C-B2ED-F06C-BDBF8EB401AB}"/>
              </a:ext>
            </a:extLst>
          </p:cNvPr>
          <p:cNvSpPr txBox="1">
            <a:spLocks noGrp="1" noRot="1" noMove="1" noResize="1" noEditPoints="1" noAdjustHandles="1" noChangeArrowheads="1" noChangeShapeType="1"/>
          </p:cNvSpPr>
          <p:nvPr/>
        </p:nvSpPr>
        <p:spPr>
          <a:xfrm>
            <a:off x="4208657" y="99513"/>
            <a:ext cx="7983343" cy="646331"/>
          </a:xfrm>
          <a:prstGeom prst="rect">
            <a:avLst/>
          </a:prstGeom>
          <a:noFill/>
        </p:spPr>
        <p:txBody>
          <a:bodyPr wrap="square" rtlCol="0">
            <a:spAutoFit/>
          </a:bodyPr>
          <a:lstStyle/>
          <a:p>
            <a:r>
              <a:rPr lang="fr-BE" sz="800" dirty="0">
                <a:solidFill>
                  <a:schemeClr val="accent1"/>
                </a:solidFill>
              </a:rPr>
              <a:t>Le projet ALAFERM est co-financé par l’Union européenne dans le cadre du Programme Interreg Grande Région 2021-2027</a:t>
            </a:r>
          </a:p>
          <a:p>
            <a:r>
              <a:rPr lang="fr-BE" sz="800" dirty="0">
                <a:solidFill>
                  <a:schemeClr val="accent1"/>
                </a:solidFill>
              </a:rPr>
              <a:t> </a:t>
            </a:r>
          </a:p>
          <a:p>
            <a:r>
              <a:rPr lang="fr-BE" sz="800" dirty="0">
                <a:solidFill>
                  <a:schemeClr val="accent1"/>
                </a:solidFill>
              </a:rPr>
              <a:t>Das Projekt ALAFERM </a:t>
            </a:r>
            <a:r>
              <a:rPr lang="fr-BE" sz="800" dirty="0" err="1">
                <a:solidFill>
                  <a:schemeClr val="accent1"/>
                </a:solidFill>
              </a:rPr>
              <a:t>wird</a:t>
            </a:r>
            <a:r>
              <a:rPr lang="fr-BE" sz="800" dirty="0">
                <a:solidFill>
                  <a:schemeClr val="accent1"/>
                </a:solidFill>
              </a:rPr>
              <a:t> von der </a:t>
            </a:r>
            <a:r>
              <a:rPr lang="fr-BE" sz="800" dirty="0" err="1">
                <a:solidFill>
                  <a:schemeClr val="accent1"/>
                </a:solidFill>
              </a:rPr>
              <a:t>Europäischen</a:t>
            </a:r>
            <a:r>
              <a:rPr lang="fr-BE" sz="800" dirty="0">
                <a:solidFill>
                  <a:schemeClr val="accent1"/>
                </a:solidFill>
              </a:rPr>
              <a:t> Union </a:t>
            </a:r>
            <a:r>
              <a:rPr lang="fr-BE" sz="800" dirty="0" err="1">
                <a:solidFill>
                  <a:schemeClr val="accent1"/>
                </a:solidFill>
              </a:rPr>
              <a:t>im</a:t>
            </a:r>
            <a:r>
              <a:rPr lang="fr-BE" sz="800" dirty="0">
                <a:solidFill>
                  <a:schemeClr val="accent1"/>
                </a:solidFill>
              </a:rPr>
              <a:t> </a:t>
            </a:r>
            <a:r>
              <a:rPr lang="fr-BE" sz="800" dirty="0" err="1">
                <a:solidFill>
                  <a:schemeClr val="accent1"/>
                </a:solidFill>
              </a:rPr>
              <a:t>Rahmen</a:t>
            </a:r>
            <a:r>
              <a:rPr lang="fr-BE" sz="800" dirty="0">
                <a:solidFill>
                  <a:schemeClr val="accent1"/>
                </a:solidFill>
              </a:rPr>
              <a:t> des </a:t>
            </a:r>
            <a:r>
              <a:rPr lang="fr-BE" sz="800" dirty="0" err="1">
                <a:solidFill>
                  <a:schemeClr val="accent1"/>
                </a:solidFill>
              </a:rPr>
              <a:t>Programms</a:t>
            </a:r>
            <a:r>
              <a:rPr lang="fr-BE" sz="800" dirty="0">
                <a:solidFill>
                  <a:schemeClr val="accent1"/>
                </a:solidFill>
              </a:rPr>
              <a:t> Interreg </a:t>
            </a:r>
            <a:r>
              <a:rPr lang="fr-BE" sz="800" dirty="0" err="1">
                <a:solidFill>
                  <a:schemeClr val="accent1"/>
                </a:solidFill>
              </a:rPr>
              <a:t>Großregion</a:t>
            </a:r>
            <a:r>
              <a:rPr lang="fr-BE" sz="800" dirty="0">
                <a:solidFill>
                  <a:schemeClr val="accent1"/>
                </a:solidFill>
              </a:rPr>
              <a:t> 2021–2027 </a:t>
            </a:r>
            <a:r>
              <a:rPr lang="fr-BE" sz="800" dirty="0" err="1">
                <a:solidFill>
                  <a:schemeClr val="accent1"/>
                </a:solidFill>
              </a:rPr>
              <a:t>kofinanziert</a:t>
            </a:r>
            <a:endParaRPr lang="fr-BE" sz="800" dirty="0">
              <a:solidFill>
                <a:schemeClr val="accent1"/>
              </a:solidFill>
            </a:endParaRPr>
          </a:p>
          <a:p>
            <a:endParaRPr lang="fr-BE" sz="1100" dirty="0"/>
          </a:p>
        </p:txBody>
      </p:sp>
      <p:pic>
        <p:nvPicPr>
          <p:cNvPr id="5" name="Image 4">
            <a:extLst>
              <a:ext uri="{FF2B5EF4-FFF2-40B4-BE49-F238E27FC236}">
                <a16:creationId xmlns:a16="http://schemas.microsoft.com/office/drawing/2014/main" id="{47A5DEEE-1E5A-EE64-3B12-5BC3AF2FF77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625918" y="6153649"/>
            <a:ext cx="10940164" cy="595444"/>
          </a:xfrm>
          <a:prstGeom prst="rect">
            <a:avLst/>
          </a:prstGeom>
        </p:spPr>
      </p:pic>
      <p:pic>
        <p:nvPicPr>
          <p:cNvPr id="8" name="Image 7">
            <a:extLst>
              <a:ext uri="{FF2B5EF4-FFF2-40B4-BE49-F238E27FC236}">
                <a16:creationId xmlns:a16="http://schemas.microsoft.com/office/drawing/2014/main" id="{DBF64844-AF01-0410-E516-964DE5675618}"/>
              </a:ext>
            </a:extLst>
          </p:cNvPr>
          <p:cNvPicPr>
            <a:picLocks noGrp="1" noRot="1" noChangeAspect="1" noMove="1" noResize="1" noEditPoints="1" noAdjustHandles="1" noChangeArrowheads="1" noChangeShapeType="1" noCrop="1"/>
          </p:cNvPicPr>
          <p:nvPr/>
        </p:nvPicPr>
        <p:blipFill>
          <a:blip r:embed="rId4" cstate="print"/>
          <a:stretch>
            <a:fillRect/>
          </a:stretch>
        </p:blipFill>
        <p:spPr>
          <a:xfrm>
            <a:off x="237066" y="0"/>
            <a:ext cx="4068571" cy="2007143"/>
          </a:xfrm>
          <a:prstGeom prst="rect">
            <a:avLst/>
          </a:prstGeom>
        </p:spPr>
      </p:pic>
      <p:grpSp>
        <p:nvGrpSpPr>
          <p:cNvPr id="4" name="Groupe 3">
            <a:extLst>
              <a:ext uri="{FF2B5EF4-FFF2-40B4-BE49-F238E27FC236}">
                <a16:creationId xmlns:a16="http://schemas.microsoft.com/office/drawing/2014/main" id="{62ECBC6E-E4BA-AD39-7F51-1F543FF524B6}"/>
              </a:ext>
            </a:extLst>
          </p:cNvPr>
          <p:cNvGrpSpPr/>
          <p:nvPr/>
        </p:nvGrpSpPr>
        <p:grpSpPr>
          <a:xfrm>
            <a:off x="1690957" y="1208160"/>
            <a:ext cx="4120285" cy="4570280"/>
            <a:chOff x="7107311" y="1492624"/>
            <a:chExt cx="4120285" cy="4570280"/>
          </a:xfrm>
        </p:grpSpPr>
        <p:grpSp>
          <p:nvGrpSpPr>
            <p:cNvPr id="7" name="Groupe 6">
              <a:extLst>
                <a:ext uri="{FF2B5EF4-FFF2-40B4-BE49-F238E27FC236}">
                  <a16:creationId xmlns:a16="http://schemas.microsoft.com/office/drawing/2014/main" id="{FB647F20-8CC3-CE9A-2214-C3EE42270FE7}"/>
                </a:ext>
              </a:extLst>
            </p:cNvPr>
            <p:cNvGrpSpPr>
              <a:grpSpLocks/>
            </p:cNvGrpSpPr>
            <p:nvPr/>
          </p:nvGrpSpPr>
          <p:grpSpPr>
            <a:xfrm>
              <a:off x="7159029" y="1492624"/>
              <a:ext cx="4068567" cy="4570280"/>
              <a:chOff x="13477047" y="5425170"/>
              <a:chExt cx="3147637" cy="3583277"/>
            </a:xfrm>
          </p:grpSpPr>
          <p:grpSp>
            <p:nvGrpSpPr>
              <p:cNvPr id="12" name="Groupe 11">
                <a:extLst>
                  <a:ext uri="{FF2B5EF4-FFF2-40B4-BE49-F238E27FC236}">
                    <a16:creationId xmlns:a16="http://schemas.microsoft.com/office/drawing/2014/main" id="{BFC4E474-01AA-1088-ECDF-56F28B121018}"/>
                  </a:ext>
                </a:extLst>
              </p:cNvPr>
              <p:cNvGrpSpPr>
                <a:grpSpLocks/>
              </p:cNvGrpSpPr>
              <p:nvPr/>
            </p:nvGrpSpPr>
            <p:grpSpPr>
              <a:xfrm>
                <a:off x="13477047" y="6343752"/>
                <a:ext cx="1158695" cy="2664695"/>
                <a:chOff x="13477045" y="6138425"/>
                <a:chExt cx="1158695" cy="2664695"/>
              </a:xfrm>
            </p:grpSpPr>
            <p:sp>
              <p:nvSpPr>
                <p:cNvPr id="14" name="ZoneTexte 13">
                  <a:extLst>
                    <a:ext uri="{FF2B5EF4-FFF2-40B4-BE49-F238E27FC236}">
                      <a16:creationId xmlns:a16="http://schemas.microsoft.com/office/drawing/2014/main" id="{50CEA5DC-F912-7D26-E569-4E1FD28B5DB5}"/>
                    </a:ext>
                  </a:extLst>
                </p:cNvPr>
                <p:cNvSpPr txBox="1">
                  <a:spLocks/>
                </p:cNvSpPr>
                <p:nvPr/>
              </p:nvSpPr>
              <p:spPr>
                <a:xfrm rot="16200000">
                  <a:off x="12237030" y="7378440"/>
                  <a:ext cx="2664695" cy="184666"/>
                </a:xfrm>
                <a:prstGeom prst="rect">
                  <a:avLst/>
                </a:prstGeom>
                <a:noFill/>
              </p:spPr>
              <p:txBody>
                <a:bodyPr wrap="square" rtlCol="0">
                  <a:spAutoFit/>
                </a:bodyPr>
                <a:lstStyle/>
                <a:p>
                  <a:r>
                    <a:rPr lang="en-US" sz="600" noProof="0" dirty="0">
                      <a:latin typeface="Calibri" panose="020F0502020204030204" pitchFamily="34" charset="0"/>
                      <a:cs typeface="Calibri" panose="020F0502020204030204" pitchFamily="34" charset="0"/>
                    </a:rPr>
                    <a:t>Created with BioRender.com</a:t>
                  </a:r>
                </a:p>
              </p:txBody>
            </p:sp>
            <p:sp>
              <p:nvSpPr>
                <p:cNvPr id="15" name="ZoneTexte 14">
                  <a:extLst>
                    <a:ext uri="{FF2B5EF4-FFF2-40B4-BE49-F238E27FC236}">
                      <a16:creationId xmlns:a16="http://schemas.microsoft.com/office/drawing/2014/main" id="{0E64F028-255D-B30B-A127-1BC5055D8A88}"/>
                    </a:ext>
                  </a:extLst>
                </p:cNvPr>
                <p:cNvSpPr txBox="1">
                  <a:spLocks/>
                </p:cNvSpPr>
                <p:nvPr/>
              </p:nvSpPr>
              <p:spPr>
                <a:xfrm>
                  <a:off x="13538830" y="6304754"/>
                  <a:ext cx="1096910" cy="461665"/>
                </a:xfrm>
                <a:prstGeom prst="rect">
                  <a:avLst/>
                </a:prstGeom>
                <a:noFill/>
              </p:spPr>
              <p:txBody>
                <a:bodyPr wrap="square" rtlCol="0">
                  <a:spAutoFit/>
                </a:bodyPr>
                <a:lstStyle/>
                <a:p>
                  <a:pPr algn="ctr"/>
                  <a:r>
                    <a:rPr lang="en-US" sz="1200" noProof="0" dirty="0">
                      <a:latin typeface="Verdana" panose="020B0604030504040204" pitchFamily="34" charset="0"/>
                      <a:ea typeface="Verdana" panose="020B0604030504040204" pitchFamily="34" charset="0"/>
                      <a:cs typeface="Verdana" panose="020B0604030504040204" pitchFamily="34" charset="0"/>
                    </a:rPr>
                    <a:t>Fermented whey</a:t>
                  </a:r>
                </a:p>
              </p:txBody>
            </p:sp>
          </p:grpSp>
          <p:pic>
            <p:nvPicPr>
              <p:cNvPr id="13" name="Image 12">
                <a:extLst>
                  <a:ext uri="{FF2B5EF4-FFF2-40B4-BE49-F238E27FC236}">
                    <a16:creationId xmlns:a16="http://schemas.microsoft.com/office/drawing/2014/main" id="{CC8D6CEB-CE0C-A791-939F-13FB78FCAC1B}"/>
                  </a:ext>
                </a:extLst>
              </p:cNvPr>
              <p:cNvPicPr>
                <a:picLocks noChangeAspect="1"/>
              </p:cNvPicPr>
              <p:nvPr/>
            </p:nvPicPr>
            <p:blipFill>
              <a:blip r:embed="rId5">
                <a:extLst>
                  <a:ext uri="{28A0092B-C50C-407E-A947-70E740481C1C}">
                    <a14:useLocalDpi xmlns:a14="http://schemas.microsoft.com/office/drawing/2010/main" val="0"/>
                  </a:ext>
                </a:extLst>
              </a:blip>
              <a:srcRect l="4244" r="25917" b="10630"/>
              <a:stretch>
                <a:fillRect/>
              </a:stretch>
            </p:blipFill>
            <p:spPr>
              <a:xfrm>
                <a:off x="13522728" y="5425170"/>
                <a:ext cx="3101956" cy="3528421"/>
              </a:xfrm>
              <a:prstGeom prst="rect">
                <a:avLst/>
              </a:prstGeom>
            </p:spPr>
          </p:pic>
        </p:grpSp>
        <p:pic>
          <p:nvPicPr>
            <p:cNvPr id="9" name="Image 8">
              <a:extLst>
                <a:ext uri="{FF2B5EF4-FFF2-40B4-BE49-F238E27FC236}">
                  <a16:creationId xmlns:a16="http://schemas.microsoft.com/office/drawing/2014/main" id="{20BB0ABB-315A-F28B-FF6E-30B1A16A1B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7311" y="1713399"/>
              <a:ext cx="1397000" cy="1117600"/>
            </a:xfrm>
            <a:prstGeom prst="rect">
              <a:avLst/>
            </a:prstGeom>
          </p:spPr>
        </p:pic>
        <p:pic>
          <p:nvPicPr>
            <p:cNvPr id="10" name="Image 9" descr="Une image contenant laitier, poudre, farine, Agent épaississant&#10;&#10;Le contenu généré par l’IA peut être incorrect.">
              <a:extLst>
                <a:ext uri="{FF2B5EF4-FFF2-40B4-BE49-F238E27FC236}">
                  <a16:creationId xmlns:a16="http://schemas.microsoft.com/office/drawing/2014/main" id="{FD9D6F9C-784E-6C12-1E9F-0DDA03BA8FA5}"/>
                </a:ext>
              </a:extLst>
            </p:cNvPr>
            <p:cNvPicPr>
              <a:picLocks noChangeAspect="1"/>
            </p:cNvPicPr>
            <p:nvPr/>
          </p:nvPicPr>
          <p:blipFill>
            <a:blip r:embed="rId7"/>
            <a:srcRect l="3362" t="4880" r="4401" b="5332"/>
            <a:stretch>
              <a:fillRect/>
            </a:stretch>
          </p:blipFill>
          <p:spPr>
            <a:xfrm>
              <a:off x="7488745" y="2004802"/>
              <a:ext cx="924545" cy="900000"/>
            </a:xfrm>
            <a:prstGeom prst="rect">
              <a:avLst/>
            </a:prstGeom>
          </p:spPr>
        </p:pic>
        <p:sp>
          <p:nvSpPr>
            <p:cNvPr id="11" name="ZoneTexte 10">
              <a:extLst>
                <a:ext uri="{FF2B5EF4-FFF2-40B4-BE49-F238E27FC236}">
                  <a16:creationId xmlns:a16="http://schemas.microsoft.com/office/drawing/2014/main" id="{E1FCC415-3474-8F63-64D5-AE1C6A6B9F9B}"/>
                </a:ext>
              </a:extLst>
            </p:cNvPr>
            <p:cNvSpPr txBox="1"/>
            <p:nvPr/>
          </p:nvSpPr>
          <p:spPr>
            <a:xfrm>
              <a:off x="7405532" y="2885034"/>
              <a:ext cx="1243391" cy="553998"/>
            </a:xfrm>
            <a:prstGeom prst="rect">
              <a:avLst/>
            </a:prstGeom>
            <a:solidFill>
              <a:schemeClr val="bg1"/>
            </a:solidFill>
          </p:spPr>
          <p:txBody>
            <a:bodyPr wrap="square" rtlCol="0">
              <a:spAutoFit/>
            </a:bodyPr>
            <a:lstStyle/>
            <a:p>
              <a:pPr algn="ctr"/>
              <a:r>
                <a:rPr lang="fr-FR" sz="1500" noProof="0" dirty="0"/>
                <a:t>Lactosérum fermenté</a:t>
              </a:r>
            </a:p>
          </p:txBody>
        </p:sp>
      </p:grpSp>
      <p:sp>
        <p:nvSpPr>
          <p:cNvPr id="16" name="ZoneTexte 15">
            <a:extLst>
              <a:ext uri="{FF2B5EF4-FFF2-40B4-BE49-F238E27FC236}">
                <a16:creationId xmlns:a16="http://schemas.microsoft.com/office/drawing/2014/main" id="{39B77CB3-7FBE-73C9-8114-AE45664ED2F8}"/>
              </a:ext>
            </a:extLst>
          </p:cNvPr>
          <p:cNvSpPr txBox="1"/>
          <p:nvPr/>
        </p:nvSpPr>
        <p:spPr>
          <a:xfrm>
            <a:off x="6367527" y="3017520"/>
            <a:ext cx="5370151" cy="338554"/>
          </a:xfrm>
          <a:prstGeom prst="rect">
            <a:avLst/>
          </a:prstGeom>
          <a:noFill/>
        </p:spPr>
        <p:txBody>
          <a:bodyPr wrap="square" rtlCol="0">
            <a:spAutoFit/>
          </a:bodyPr>
          <a:lstStyle/>
          <a:p>
            <a:r>
              <a:rPr lang="fr-FR" sz="1600" b="1" noProof="0" dirty="0">
                <a:solidFill>
                  <a:schemeClr val="accent6">
                    <a:lumMod val="50000"/>
                  </a:schemeClr>
                </a:solidFill>
                <a:latin typeface="+mj-lt"/>
                <a:ea typeface="Verdana" panose="020B0604030504040204" pitchFamily="34" charset="0"/>
                <a:cs typeface="Verdana" panose="020B0604030504040204" pitchFamily="34" charset="0"/>
              </a:rPr>
              <a:t>PRÉDIGESTION ENZYMATIQUE &amp; ABSORPTION</a:t>
            </a:r>
            <a:endParaRPr lang="fr-FR" sz="2400" b="1" noProof="0" dirty="0">
              <a:solidFill>
                <a:schemeClr val="accent6">
                  <a:lumMod val="50000"/>
                </a:schemeClr>
              </a:solidFill>
              <a:latin typeface="+mj-lt"/>
              <a:ea typeface="Verdana" panose="020B0604030504040204" pitchFamily="34" charset="0"/>
              <a:cs typeface="Verdana" panose="020B0604030504040204" pitchFamily="34" charset="0"/>
            </a:endParaRPr>
          </a:p>
        </p:txBody>
      </p:sp>
      <p:sp>
        <p:nvSpPr>
          <p:cNvPr id="17" name="ZoneTexte 16">
            <a:extLst>
              <a:ext uri="{FF2B5EF4-FFF2-40B4-BE49-F238E27FC236}">
                <a16:creationId xmlns:a16="http://schemas.microsoft.com/office/drawing/2014/main" id="{B01AFAA5-1119-16DE-F449-FC8B6387289F}"/>
              </a:ext>
            </a:extLst>
          </p:cNvPr>
          <p:cNvSpPr txBox="1"/>
          <p:nvPr/>
        </p:nvSpPr>
        <p:spPr>
          <a:xfrm>
            <a:off x="6367527" y="4690258"/>
            <a:ext cx="4641357" cy="338554"/>
          </a:xfrm>
          <a:prstGeom prst="rect">
            <a:avLst/>
          </a:prstGeom>
          <a:noFill/>
        </p:spPr>
        <p:txBody>
          <a:bodyPr wrap="square" rtlCol="0">
            <a:spAutoFit/>
          </a:bodyPr>
          <a:lstStyle/>
          <a:p>
            <a:r>
              <a:rPr lang="fr-FR" sz="1600" b="1" noProof="0" dirty="0">
                <a:solidFill>
                  <a:schemeClr val="accent3">
                    <a:lumMod val="50000"/>
                  </a:schemeClr>
                </a:solidFill>
                <a:latin typeface="+mj-lt"/>
                <a:ea typeface="Verdana" panose="020B0604030504040204" pitchFamily="34" charset="0"/>
                <a:cs typeface="Verdana" panose="020B0604030504040204" pitchFamily="34" charset="0"/>
              </a:rPr>
              <a:t>IMPACT SUR LE MICROBIOTE INTESTINAL</a:t>
            </a:r>
          </a:p>
        </p:txBody>
      </p:sp>
      <p:cxnSp>
        <p:nvCxnSpPr>
          <p:cNvPr id="18" name="Connecteur droit avec flèche 17">
            <a:extLst>
              <a:ext uri="{FF2B5EF4-FFF2-40B4-BE49-F238E27FC236}">
                <a16:creationId xmlns:a16="http://schemas.microsoft.com/office/drawing/2014/main" id="{9153A50D-48E3-1B2D-C78B-1393DDC8B084}"/>
              </a:ext>
            </a:extLst>
          </p:cNvPr>
          <p:cNvCxnSpPr>
            <a:cxnSpLocks/>
          </p:cNvCxnSpPr>
          <p:nvPr/>
        </p:nvCxnSpPr>
        <p:spPr>
          <a:xfrm>
            <a:off x="7545602" y="3478020"/>
            <a:ext cx="0" cy="10452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9" name="ZoneTexte 18">
            <a:extLst>
              <a:ext uri="{FF2B5EF4-FFF2-40B4-BE49-F238E27FC236}">
                <a16:creationId xmlns:a16="http://schemas.microsoft.com/office/drawing/2014/main" id="{E15B12C9-CA8C-425A-1280-6D1B26A4ABEE}"/>
              </a:ext>
            </a:extLst>
          </p:cNvPr>
          <p:cNvSpPr txBox="1"/>
          <p:nvPr/>
        </p:nvSpPr>
        <p:spPr>
          <a:xfrm>
            <a:off x="7600817" y="3784154"/>
            <a:ext cx="2230364" cy="492443"/>
          </a:xfrm>
          <a:prstGeom prst="rect">
            <a:avLst/>
          </a:prstGeom>
          <a:noFill/>
        </p:spPr>
        <p:txBody>
          <a:bodyPr wrap="square" rtlCol="0">
            <a:spAutoFit/>
          </a:bodyPr>
          <a:lstStyle/>
          <a:p>
            <a:r>
              <a:rPr lang="fr-FR" sz="1300" noProof="0" dirty="0">
                <a:ea typeface="Verdana" panose="020B0604030504040204" pitchFamily="34" charset="0"/>
                <a:cs typeface="Verdana" panose="020B0604030504040204" pitchFamily="34" charset="0"/>
              </a:rPr>
              <a:t>Fraction non biodisponible atteignant le côlon</a:t>
            </a:r>
          </a:p>
        </p:txBody>
      </p:sp>
      <p:pic>
        <p:nvPicPr>
          <p:cNvPr id="20" name="Graphique 19" descr="Badge avec un remplissage uni">
            <a:extLst>
              <a:ext uri="{FF2B5EF4-FFF2-40B4-BE49-F238E27FC236}">
                <a16:creationId xmlns:a16="http://schemas.microsoft.com/office/drawing/2014/main" id="{EF91C1B1-530D-D4C3-F66A-3C2100CFF8B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09230" y="4695488"/>
            <a:ext cx="324000" cy="324000"/>
          </a:xfrm>
          <a:prstGeom prst="rect">
            <a:avLst/>
          </a:prstGeom>
        </p:spPr>
      </p:pic>
      <p:sp>
        <p:nvSpPr>
          <p:cNvPr id="21" name="Accolade fermante 20">
            <a:extLst>
              <a:ext uri="{FF2B5EF4-FFF2-40B4-BE49-F238E27FC236}">
                <a16:creationId xmlns:a16="http://schemas.microsoft.com/office/drawing/2014/main" id="{19A74A9F-6CF8-BE93-E375-1B285FC49D6F}"/>
              </a:ext>
            </a:extLst>
          </p:cNvPr>
          <p:cNvSpPr/>
          <p:nvPr/>
        </p:nvSpPr>
        <p:spPr>
          <a:xfrm>
            <a:off x="5789608" y="2046752"/>
            <a:ext cx="275103" cy="2249051"/>
          </a:xfrm>
          <a:prstGeom prst="rightBrace">
            <a:avLst/>
          </a:prstGeom>
          <a:ln>
            <a:solidFill>
              <a:schemeClr val="accent6">
                <a:lumMod val="50000"/>
              </a:schemeClr>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fr-FR" noProof="0" dirty="0">
              <a:solidFill>
                <a:srgbClr val="711C2E"/>
              </a:solidFill>
            </a:endParaRPr>
          </a:p>
        </p:txBody>
      </p:sp>
      <p:sp>
        <p:nvSpPr>
          <p:cNvPr id="22" name="Accolade fermante 21">
            <a:extLst>
              <a:ext uri="{FF2B5EF4-FFF2-40B4-BE49-F238E27FC236}">
                <a16:creationId xmlns:a16="http://schemas.microsoft.com/office/drawing/2014/main" id="{EAE68F03-C5B2-03D6-7F77-984E3588927E}"/>
              </a:ext>
            </a:extLst>
          </p:cNvPr>
          <p:cNvSpPr/>
          <p:nvPr/>
        </p:nvSpPr>
        <p:spPr>
          <a:xfrm>
            <a:off x="5789607" y="4331168"/>
            <a:ext cx="275103" cy="1025747"/>
          </a:xfrm>
          <a:prstGeom prst="rightBrace">
            <a:avLst/>
          </a:prstGeom>
          <a:ln>
            <a:solidFill>
              <a:schemeClr val="accent3">
                <a:lumMod val="50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fr-FR" noProof="0" dirty="0"/>
          </a:p>
        </p:txBody>
      </p:sp>
      <p:pic>
        <p:nvPicPr>
          <p:cNvPr id="23" name="Graphique 22" descr="Badge 1 avec un remplissage uni">
            <a:extLst>
              <a:ext uri="{FF2B5EF4-FFF2-40B4-BE49-F238E27FC236}">
                <a16:creationId xmlns:a16="http://schemas.microsoft.com/office/drawing/2014/main" id="{A8806BE1-6A9E-D57E-E752-464D75E0636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109230" y="3015630"/>
            <a:ext cx="324000" cy="324000"/>
          </a:xfrm>
          <a:prstGeom prst="rect">
            <a:avLst/>
          </a:prstGeom>
        </p:spPr>
      </p:pic>
      <p:sp>
        <p:nvSpPr>
          <p:cNvPr id="24" name="ZoneTexte 23">
            <a:extLst>
              <a:ext uri="{FF2B5EF4-FFF2-40B4-BE49-F238E27FC236}">
                <a16:creationId xmlns:a16="http://schemas.microsoft.com/office/drawing/2014/main" id="{611F524C-EBC4-D339-2A11-ECE9E6CE7539}"/>
              </a:ext>
            </a:extLst>
          </p:cNvPr>
          <p:cNvSpPr txBox="1">
            <a:spLocks/>
          </p:cNvSpPr>
          <p:nvPr/>
        </p:nvSpPr>
        <p:spPr>
          <a:xfrm>
            <a:off x="6389562" y="5530525"/>
            <a:ext cx="4619322" cy="338554"/>
          </a:xfrm>
          <a:prstGeom prst="rect">
            <a:avLst/>
          </a:prstGeom>
          <a:noFill/>
        </p:spPr>
        <p:txBody>
          <a:bodyPr wrap="square" rtlCol="0">
            <a:spAutoFit/>
          </a:bodyPr>
          <a:lstStyle/>
          <a:p>
            <a:r>
              <a:rPr lang="en-US" sz="1600" b="1" dirty="0">
                <a:solidFill>
                  <a:schemeClr val="accent2">
                    <a:lumMod val="75000"/>
                  </a:schemeClr>
                </a:solidFill>
                <a:latin typeface="+mj-lt"/>
                <a:ea typeface="Verdana" panose="020B0604030504040204" pitchFamily="34" charset="0"/>
                <a:cs typeface="Verdana" panose="020B0604030504040204" pitchFamily="34" charset="0"/>
              </a:rPr>
              <a:t>IMPACT SUR LA MUQUEUSE INTESTINALE</a:t>
            </a:r>
          </a:p>
        </p:txBody>
      </p:sp>
      <p:pic>
        <p:nvPicPr>
          <p:cNvPr id="25" name="Graphique 24" descr="Badge 3 avec un remplissage uni">
            <a:extLst>
              <a:ext uri="{FF2B5EF4-FFF2-40B4-BE49-F238E27FC236}">
                <a16:creationId xmlns:a16="http://schemas.microsoft.com/office/drawing/2014/main" id="{F315EFF1-0B60-1AFA-109E-6BA0C8E6E5C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114330" y="5526384"/>
            <a:ext cx="324000" cy="324000"/>
          </a:xfrm>
          <a:prstGeom prst="rect">
            <a:avLst/>
          </a:prstGeom>
        </p:spPr>
      </p:pic>
      <p:cxnSp>
        <p:nvCxnSpPr>
          <p:cNvPr id="26" name="Connecteur droit avec flèche 25">
            <a:extLst>
              <a:ext uri="{FF2B5EF4-FFF2-40B4-BE49-F238E27FC236}">
                <a16:creationId xmlns:a16="http://schemas.microsoft.com/office/drawing/2014/main" id="{7DD91E9C-A00C-2F6E-3C9C-33DE9AD3F815}"/>
              </a:ext>
            </a:extLst>
          </p:cNvPr>
          <p:cNvCxnSpPr>
            <a:cxnSpLocks/>
          </p:cNvCxnSpPr>
          <p:nvPr/>
        </p:nvCxnSpPr>
        <p:spPr>
          <a:xfrm>
            <a:off x="7574929" y="5090150"/>
            <a:ext cx="0" cy="35967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 name="Rectangle : coins arrondis 1">
            <a:extLst>
              <a:ext uri="{FF2B5EF4-FFF2-40B4-BE49-F238E27FC236}">
                <a16:creationId xmlns:a16="http://schemas.microsoft.com/office/drawing/2014/main" id="{65702F19-A0F2-21F2-22F3-945EA162321A}"/>
              </a:ext>
            </a:extLst>
          </p:cNvPr>
          <p:cNvSpPr/>
          <p:nvPr/>
        </p:nvSpPr>
        <p:spPr>
          <a:xfrm>
            <a:off x="3498676" y="4295803"/>
            <a:ext cx="7884268" cy="1160614"/>
          </a:xfrm>
          <a:prstGeom prst="round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7316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A5385-2A12-C2F1-846C-FBF9D8E88D86}"/>
            </a:ext>
          </a:extLst>
        </p:cNvPr>
        <p:cNvGrpSpPr/>
        <p:nvPr/>
      </p:nvGrpSpPr>
      <p:grpSpPr>
        <a:xfrm>
          <a:off x="0" y="0"/>
          <a:ext cx="0" cy="0"/>
          <a:chOff x="0" y="0"/>
          <a:chExt cx="0" cy="0"/>
        </a:xfrm>
      </p:grpSpPr>
      <p:cxnSp>
        <p:nvCxnSpPr>
          <p:cNvPr id="22" name="Connecteur en arc 21">
            <a:extLst>
              <a:ext uri="{FF2B5EF4-FFF2-40B4-BE49-F238E27FC236}">
                <a16:creationId xmlns:a16="http://schemas.microsoft.com/office/drawing/2014/main" id="{68E3A97A-F72A-DDE7-8166-8C1E78F2D5AD}"/>
              </a:ext>
            </a:extLst>
          </p:cNvPr>
          <p:cNvCxnSpPr>
            <a:cxnSpLocks/>
            <a:stCxn id="21" idx="3"/>
            <a:endCxn id="10" idx="2"/>
          </p:cNvCxnSpPr>
          <p:nvPr/>
        </p:nvCxnSpPr>
        <p:spPr>
          <a:xfrm flipV="1">
            <a:off x="7387270" y="3707869"/>
            <a:ext cx="3365757" cy="2222108"/>
          </a:xfrm>
          <a:prstGeom prst="curvedConnector2">
            <a:avLst/>
          </a:prstGeom>
          <a:ln>
            <a:tailEnd type="triangle"/>
          </a:ln>
        </p:spPr>
        <p:style>
          <a:lnRef idx="1">
            <a:schemeClr val="dk1"/>
          </a:lnRef>
          <a:fillRef idx="0">
            <a:schemeClr val="dk1"/>
          </a:fillRef>
          <a:effectRef idx="0">
            <a:schemeClr val="dk1"/>
          </a:effectRef>
          <a:fontRef idx="minor">
            <a:schemeClr val="tx1"/>
          </a:fontRef>
        </p:style>
      </p:cxnSp>
      <p:pic>
        <p:nvPicPr>
          <p:cNvPr id="23" name="Image 22">
            <a:extLst>
              <a:ext uri="{FF2B5EF4-FFF2-40B4-BE49-F238E27FC236}">
                <a16:creationId xmlns:a16="http://schemas.microsoft.com/office/drawing/2014/main" id="{DC51A872-F690-4D2B-F6A1-32A9317F37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0607" y="1513812"/>
            <a:ext cx="6410657" cy="3977486"/>
          </a:xfrm>
          <a:prstGeom prst="rect">
            <a:avLst/>
          </a:prstGeom>
        </p:spPr>
      </p:pic>
      <p:sp>
        <p:nvSpPr>
          <p:cNvPr id="6" name="ZoneTexte 5">
            <a:extLst>
              <a:ext uri="{FF2B5EF4-FFF2-40B4-BE49-F238E27FC236}">
                <a16:creationId xmlns:a16="http://schemas.microsoft.com/office/drawing/2014/main" id="{40D7B8CB-D6F7-927E-1AA9-1838CB50385D}"/>
              </a:ext>
            </a:extLst>
          </p:cNvPr>
          <p:cNvSpPr txBox="1">
            <a:spLocks noGrp="1" noRot="1" noMove="1" noResize="1" noEditPoints="1" noAdjustHandles="1" noChangeArrowheads="1" noChangeShapeType="1"/>
          </p:cNvSpPr>
          <p:nvPr/>
        </p:nvSpPr>
        <p:spPr>
          <a:xfrm>
            <a:off x="4208657" y="99513"/>
            <a:ext cx="7983343" cy="646331"/>
          </a:xfrm>
          <a:prstGeom prst="rect">
            <a:avLst/>
          </a:prstGeom>
          <a:noFill/>
        </p:spPr>
        <p:txBody>
          <a:bodyPr wrap="square" rtlCol="0">
            <a:spAutoFit/>
          </a:bodyPr>
          <a:lstStyle/>
          <a:p>
            <a:r>
              <a:rPr lang="fr-BE" sz="800" dirty="0">
                <a:solidFill>
                  <a:schemeClr val="accent1"/>
                </a:solidFill>
              </a:rPr>
              <a:t>Le projet ALAFERM est co-financé par l’Union européenne dans le cadre du Programme Interreg Grande Région 2021-2027</a:t>
            </a:r>
          </a:p>
          <a:p>
            <a:r>
              <a:rPr lang="fr-BE" sz="800" dirty="0">
                <a:solidFill>
                  <a:schemeClr val="accent1"/>
                </a:solidFill>
              </a:rPr>
              <a:t> </a:t>
            </a:r>
          </a:p>
          <a:p>
            <a:r>
              <a:rPr lang="fr-BE" sz="800" dirty="0">
                <a:solidFill>
                  <a:schemeClr val="accent1"/>
                </a:solidFill>
              </a:rPr>
              <a:t>Das Projekt ALAFERM </a:t>
            </a:r>
            <a:r>
              <a:rPr lang="fr-BE" sz="800" dirty="0" err="1">
                <a:solidFill>
                  <a:schemeClr val="accent1"/>
                </a:solidFill>
              </a:rPr>
              <a:t>wird</a:t>
            </a:r>
            <a:r>
              <a:rPr lang="fr-BE" sz="800" dirty="0">
                <a:solidFill>
                  <a:schemeClr val="accent1"/>
                </a:solidFill>
              </a:rPr>
              <a:t> von der </a:t>
            </a:r>
            <a:r>
              <a:rPr lang="fr-BE" sz="800" dirty="0" err="1">
                <a:solidFill>
                  <a:schemeClr val="accent1"/>
                </a:solidFill>
              </a:rPr>
              <a:t>Europäischen</a:t>
            </a:r>
            <a:r>
              <a:rPr lang="fr-BE" sz="800" dirty="0">
                <a:solidFill>
                  <a:schemeClr val="accent1"/>
                </a:solidFill>
              </a:rPr>
              <a:t> Union </a:t>
            </a:r>
            <a:r>
              <a:rPr lang="fr-BE" sz="800" dirty="0" err="1">
                <a:solidFill>
                  <a:schemeClr val="accent1"/>
                </a:solidFill>
              </a:rPr>
              <a:t>im</a:t>
            </a:r>
            <a:r>
              <a:rPr lang="fr-BE" sz="800" dirty="0">
                <a:solidFill>
                  <a:schemeClr val="accent1"/>
                </a:solidFill>
              </a:rPr>
              <a:t> </a:t>
            </a:r>
            <a:r>
              <a:rPr lang="fr-BE" sz="800" dirty="0" err="1">
                <a:solidFill>
                  <a:schemeClr val="accent1"/>
                </a:solidFill>
              </a:rPr>
              <a:t>Rahmen</a:t>
            </a:r>
            <a:r>
              <a:rPr lang="fr-BE" sz="800" dirty="0">
                <a:solidFill>
                  <a:schemeClr val="accent1"/>
                </a:solidFill>
              </a:rPr>
              <a:t> des </a:t>
            </a:r>
            <a:r>
              <a:rPr lang="fr-BE" sz="800" dirty="0" err="1">
                <a:solidFill>
                  <a:schemeClr val="accent1"/>
                </a:solidFill>
              </a:rPr>
              <a:t>Programms</a:t>
            </a:r>
            <a:r>
              <a:rPr lang="fr-BE" sz="800" dirty="0">
                <a:solidFill>
                  <a:schemeClr val="accent1"/>
                </a:solidFill>
              </a:rPr>
              <a:t> Interreg </a:t>
            </a:r>
            <a:r>
              <a:rPr lang="fr-BE" sz="800" dirty="0" err="1">
                <a:solidFill>
                  <a:schemeClr val="accent1"/>
                </a:solidFill>
              </a:rPr>
              <a:t>Großregion</a:t>
            </a:r>
            <a:r>
              <a:rPr lang="fr-BE" sz="800" dirty="0">
                <a:solidFill>
                  <a:schemeClr val="accent1"/>
                </a:solidFill>
              </a:rPr>
              <a:t> 2021–2027 </a:t>
            </a:r>
            <a:r>
              <a:rPr lang="fr-BE" sz="800" dirty="0" err="1">
                <a:solidFill>
                  <a:schemeClr val="accent1"/>
                </a:solidFill>
              </a:rPr>
              <a:t>kofinanziert</a:t>
            </a:r>
            <a:endParaRPr lang="fr-BE" sz="800" dirty="0">
              <a:solidFill>
                <a:schemeClr val="accent1"/>
              </a:solidFill>
            </a:endParaRPr>
          </a:p>
          <a:p>
            <a:endParaRPr lang="fr-BE" sz="1100" dirty="0"/>
          </a:p>
        </p:txBody>
      </p:sp>
      <p:pic>
        <p:nvPicPr>
          <p:cNvPr id="5" name="Image 4">
            <a:extLst>
              <a:ext uri="{FF2B5EF4-FFF2-40B4-BE49-F238E27FC236}">
                <a16:creationId xmlns:a16="http://schemas.microsoft.com/office/drawing/2014/main" id="{2D64B993-7BC3-BBD3-CB91-AD2E35E261A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625918" y="6153649"/>
            <a:ext cx="10940164" cy="595444"/>
          </a:xfrm>
          <a:prstGeom prst="rect">
            <a:avLst/>
          </a:prstGeom>
        </p:spPr>
      </p:pic>
      <p:pic>
        <p:nvPicPr>
          <p:cNvPr id="8" name="Image 7">
            <a:extLst>
              <a:ext uri="{FF2B5EF4-FFF2-40B4-BE49-F238E27FC236}">
                <a16:creationId xmlns:a16="http://schemas.microsoft.com/office/drawing/2014/main" id="{C4616B62-A614-0F47-FCEE-95961081DC09}"/>
              </a:ext>
            </a:extLst>
          </p:cNvPr>
          <p:cNvPicPr>
            <a:picLocks noGrp="1" noRot="1" noChangeAspect="1" noMove="1" noResize="1" noEditPoints="1" noAdjustHandles="1" noChangeArrowheads="1" noChangeShapeType="1" noCrop="1"/>
          </p:cNvPicPr>
          <p:nvPr/>
        </p:nvPicPr>
        <p:blipFill>
          <a:blip r:embed="rId5" cstate="print"/>
          <a:stretch>
            <a:fillRect/>
          </a:stretch>
        </p:blipFill>
        <p:spPr>
          <a:xfrm>
            <a:off x="237066" y="0"/>
            <a:ext cx="4068571" cy="2007143"/>
          </a:xfrm>
          <a:prstGeom prst="rect">
            <a:avLst/>
          </a:prstGeom>
        </p:spPr>
      </p:pic>
      <p:sp>
        <p:nvSpPr>
          <p:cNvPr id="4" name="ZoneTexte 3">
            <a:extLst>
              <a:ext uri="{FF2B5EF4-FFF2-40B4-BE49-F238E27FC236}">
                <a16:creationId xmlns:a16="http://schemas.microsoft.com/office/drawing/2014/main" id="{82DABEC0-71C7-8BEA-CF7A-68BCC8ECEF7D}"/>
              </a:ext>
            </a:extLst>
          </p:cNvPr>
          <p:cNvSpPr txBox="1"/>
          <p:nvPr/>
        </p:nvSpPr>
        <p:spPr>
          <a:xfrm>
            <a:off x="752663" y="1921030"/>
            <a:ext cx="4603898" cy="323165"/>
          </a:xfrm>
          <a:prstGeom prst="rect">
            <a:avLst/>
          </a:prstGeom>
          <a:solidFill>
            <a:schemeClr val="bg1"/>
          </a:solidFill>
        </p:spPr>
        <p:txBody>
          <a:bodyPr wrap="square" rtlCol="0">
            <a:spAutoFit/>
          </a:bodyPr>
          <a:lstStyle/>
          <a:p>
            <a:r>
              <a:rPr lang="fr-FR" sz="1500" b="1" dirty="0">
                <a:solidFill>
                  <a:schemeClr val="accent3">
                    <a:lumMod val="50000"/>
                  </a:schemeClr>
                </a:solidFill>
                <a:ea typeface="Verdana" panose="020B0604030504040204" pitchFamily="34" charset="0"/>
                <a:cs typeface="Verdana" panose="020B0604030504040204" pitchFamily="34" charset="0"/>
              </a:rPr>
              <a:t>IMPACT SUR LE MICROBIOTE INTESTINAL</a:t>
            </a:r>
          </a:p>
        </p:txBody>
      </p:sp>
      <p:pic>
        <p:nvPicPr>
          <p:cNvPr id="7" name="Graphique 6" descr="Badge avec un remplissage uni">
            <a:extLst>
              <a:ext uri="{FF2B5EF4-FFF2-40B4-BE49-F238E27FC236}">
                <a16:creationId xmlns:a16="http://schemas.microsoft.com/office/drawing/2014/main" id="{6EE89218-AA27-18BA-EFC3-D6904DF2FFF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7159" y="1930990"/>
            <a:ext cx="288000" cy="288000"/>
          </a:xfrm>
          <a:prstGeom prst="rect">
            <a:avLst/>
          </a:prstGeom>
        </p:spPr>
      </p:pic>
      <p:sp>
        <p:nvSpPr>
          <p:cNvPr id="9" name="ZoneTexte 8">
            <a:extLst>
              <a:ext uri="{FF2B5EF4-FFF2-40B4-BE49-F238E27FC236}">
                <a16:creationId xmlns:a16="http://schemas.microsoft.com/office/drawing/2014/main" id="{4E6F7434-63C2-CA30-CC4D-1D35934914BC}"/>
              </a:ext>
            </a:extLst>
          </p:cNvPr>
          <p:cNvSpPr txBox="1"/>
          <p:nvPr/>
        </p:nvSpPr>
        <p:spPr>
          <a:xfrm>
            <a:off x="5641038" y="5709569"/>
            <a:ext cx="1262677" cy="461665"/>
          </a:xfrm>
          <a:prstGeom prst="rect">
            <a:avLst/>
          </a:prstGeom>
          <a:noFill/>
        </p:spPr>
        <p:txBody>
          <a:bodyPr wrap="square" rtlCol="0">
            <a:spAutoFit/>
          </a:bodyPr>
          <a:lstStyle/>
          <a:p>
            <a:pPr algn="r"/>
            <a:r>
              <a:rPr lang="fr-FR" sz="1200" dirty="0">
                <a:ea typeface="Verdana" panose="020B0604030504040204" pitchFamily="34" charset="0"/>
                <a:cs typeface="Verdana" panose="020B0604030504040204" pitchFamily="34" charset="0"/>
              </a:rPr>
              <a:t>Fermentation</a:t>
            </a:r>
            <a:r>
              <a:rPr lang="fr-FR" sz="1200" noProof="0" dirty="0">
                <a:ea typeface="Verdana" panose="020B0604030504040204" pitchFamily="34" charset="0"/>
                <a:cs typeface="Verdana" panose="020B0604030504040204" pitchFamily="34" charset="0"/>
              </a:rPr>
              <a:t> du microbiote</a:t>
            </a:r>
            <a:endParaRPr lang="fr-FR" sz="1200" b="1" noProof="0" dirty="0">
              <a:ea typeface="Verdana" panose="020B0604030504040204" pitchFamily="34" charset="0"/>
              <a:cs typeface="Verdana" panose="020B0604030504040204" pitchFamily="34" charset="0"/>
            </a:endParaRPr>
          </a:p>
        </p:txBody>
      </p:sp>
      <p:sp>
        <p:nvSpPr>
          <p:cNvPr id="10" name="ZoneTexte 9">
            <a:extLst>
              <a:ext uri="{FF2B5EF4-FFF2-40B4-BE49-F238E27FC236}">
                <a16:creationId xmlns:a16="http://schemas.microsoft.com/office/drawing/2014/main" id="{508C2578-07AE-0F09-03F5-1AAB3C45FCAE}"/>
              </a:ext>
            </a:extLst>
          </p:cNvPr>
          <p:cNvSpPr txBox="1"/>
          <p:nvPr/>
        </p:nvSpPr>
        <p:spPr>
          <a:xfrm>
            <a:off x="9314054" y="2492152"/>
            <a:ext cx="2877946" cy="1215717"/>
          </a:xfrm>
          <a:prstGeom prst="rect">
            <a:avLst/>
          </a:prstGeom>
          <a:noFill/>
        </p:spPr>
        <p:txBody>
          <a:bodyPr wrap="square" rtlCol="0">
            <a:spAutoFit/>
          </a:bodyPr>
          <a:lstStyle/>
          <a:p>
            <a:pPr marL="342900" indent="-342900">
              <a:buFont typeface="+mj-lt"/>
              <a:buAutoNum type="arabicPeriod"/>
            </a:pPr>
            <a:r>
              <a:rPr lang="fr-FR" sz="1500" dirty="0">
                <a:ea typeface="Verdana" panose="020B0604030504040204" pitchFamily="34" charset="0"/>
                <a:cs typeface="Verdana" panose="020B0604030504040204" pitchFamily="34" charset="0"/>
              </a:rPr>
              <a:t>Évolution des populations de bactéries cibles</a:t>
            </a:r>
          </a:p>
          <a:p>
            <a:pPr marL="342900" indent="-342900">
              <a:buFont typeface="+mj-lt"/>
              <a:buAutoNum type="arabicPeriod"/>
            </a:pPr>
            <a:r>
              <a:rPr lang="fr-FR" sz="1500" dirty="0">
                <a:ea typeface="Verdana" panose="020B0604030504040204" pitchFamily="34" charset="0"/>
                <a:cs typeface="Verdana" panose="020B0604030504040204" pitchFamily="34" charset="0"/>
              </a:rPr>
              <a:t>Production des métabolites </a:t>
            </a:r>
          </a:p>
          <a:p>
            <a:pPr marL="742950" lvl="1" indent="-285750">
              <a:buFont typeface="Wingdings" pitchFamily="2" charset="2"/>
              <a:buChar char="§"/>
            </a:pPr>
            <a:r>
              <a:rPr lang="fr-FR" sz="1400" dirty="0">
                <a:ea typeface="Verdana" panose="020B0604030504040204" pitchFamily="34" charset="0"/>
                <a:cs typeface="Verdana" panose="020B0604030504040204" pitchFamily="34" charset="0"/>
              </a:rPr>
              <a:t>Acides gras à chaine courte</a:t>
            </a:r>
          </a:p>
          <a:p>
            <a:pPr marL="742950" lvl="1" indent="-285750">
              <a:buFont typeface="Wingdings" pitchFamily="2" charset="2"/>
              <a:buChar char="§"/>
            </a:pPr>
            <a:r>
              <a:rPr lang="fr-FR" sz="1400" dirty="0">
                <a:ea typeface="Verdana" panose="020B0604030504040204" pitchFamily="34" charset="0"/>
                <a:cs typeface="Verdana" panose="020B0604030504040204" pitchFamily="34" charset="0"/>
              </a:rPr>
              <a:t>Amines biogènes</a:t>
            </a:r>
          </a:p>
        </p:txBody>
      </p:sp>
      <p:pic>
        <p:nvPicPr>
          <p:cNvPr id="21" name="Image 20">
            <a:extLst>
              <a:ext uri="{FF2B5EF4-FFF2-40B4-BE49-F238E27FC236}">
                <a16:creationId xmlns:a16="http://schemas.microsoft.com/office/drawing/2014/main" id="{C2A13AFA-BC80-C71E-B234-9CD83EE5227A}"/>
              </a:ext>
            </a:extLst>
          </p:cNvPr>
          <p:cNvPicPr>
            <a:picLocks noChangeAspect="1"/>
          </p:cNvPicPr>
          <p:nvPr/>
        </p:nvPicPr>
        <p:blipFill>
          <a:blip r:embed="rId7"/>
          <a:srcRect/>
          <a:stretch/>
        </p:blipFill>
        <p:spPr>
          <a:xfrm>
            <a:off x="6870934" y="5695977"/>
            <a:ext cx="516336" cy="468000"/>
          </a:xfrm>
          <a:prstGeom prst="rect">
            <a:avLst/>
          </a:prstGeom>
        </p:spPr>
      </p:pic>
      <p:cxnSp>
        <p:nvCxnSpPr>
          <p:cNvPr id="24" name="Connecteur droit avec flèche 23">
            <a:extLst>
              <a:ext uri="{FF2B5EF4-FFF2-40B4-BE49-F238E27FC236}">
                <a16:creationId xmlns:a16="http://schemas.microsoft.com/office/drawing/2014/main" id="{B932CFAC-7327-82CA-39CC-5EB055393728}"/>
              </a:ext>
            </a:extLst>
          </p:cNvPr>
          <p:cNvCxnSpPr>
            <a:cxnSpLocks/>
          </p:cNvCxnSpPr>
          <p:nvPr/>
        </p:nvCxnSpPr>
        <p:spPr>
          <a:xfrm>
            <a:off x="6367062" y="5415211"/>
            <a:ext cx="497415" cy="2486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Connecteur droit avec flèche 24">
            <a:extLst>
              <a:ext uri="{FF2B5EF4-FFF2-40B4-BE49-F238E27FC236}">
                <a16:creationId xmlns:a16="http://schemas.microsoft.com/office/drawing/2014/main" id="{C90D69EC-C756-C1BD-5A95-7E39D12F1D5F}"/>
              </a:ext>
            </a:extLst>
          </p:cNvPr>
          <p:cNvCxnSpPr>
            <a:cxnSpLocks/>
          </p:cNvCxnSpPr>
          <p:nvPr/>
        </p:nvCxnSpPr>
        <p:spPr>
          <a:xfrm flipH="1">
            <a:off x="6949563" y="5410180"/>
            <a:ext cx="167485" cy="24867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ZoneTexte 25">
            <a:extLst>
              <a:ext uri="{FF2B5EF4-FFF2-40B4-BE49-F238E27FC236}">
                <a16:creationId xmlns:a16="http://schemas.microsoft.com/office/drawing/2014/main" id="{7F1A467A-402B-88BB-48ED-6BB5477C5DCF}"/>
              </a:ext>
            </a:extLst>
          </p:cNvPr>
          <p:cNvSpPr txBox="1"/>
          <p:nvPr/>
        </p:nvSpPr>
        <p:spPr>
          <a:xfrm>
            <a:off x="963384" y="2224486"/>
            <a:ext cx="4603898" cy="307777"/>
          </a:xfrm>
          <a:prstGeom prst="rect">
            <a:avLst/>
          </a:prstGeom>
          <a:noFill/>
        </p:spPr>
        <p:txBody>
          <a:bodyPr wrap="square" rtlCol="0">
            <a:spAutoFit/>
          </a:bodyPr>
          <a:lstStyle/>
          <a:p>
            <a:r>
              <a:rPr lang="fr-FR" sz="1400" b="1" dirty="0">
                <a:solidFill>
                  <a:schemeClr val="accent3">
                    <a:lumMod val="50000"/>
                  </a:schemeClr>
                </a:solidFill>
                <a:ea typeface="Verdana" panose="020B0604030504040204" pitchFamily="34" charset="0"/>
                <a:cs typeface="Verdana" panose="020B0604030504040204" pitchFamily="34" charset="0"/>
              </a:rPr>
              <a:t>M-SHIME</a:t>
            </a:r>
            <a:r>
              <a:rPr lang="fr-FR" sz="1400" b="1" baseline="30000" dirty="0">
                <a:solidFill>
                  <a:schemeClr val="accent3">
                    <a:lumMod val="50000"/>
                  </a:schemeClr>
                </a:solidFill>
                <a:ea typeface="Verdana" panose="020B0604030504040204" pitchFamily="34" charset="0"/>
                <a:cs typeface="Verdana" panose="020B0604030504040204" pitchFamily="34" charset="0"/>
              </a:rPr>
              <a:t>®</a:t>
            </a:r>
            <a:endParaRPr lang="fr-FR" sz="1400" b="1" noProof="0" dirty="0">
              <a:solidFill>
                <a:schemeClr val="accent3">
                  <a:lumMod val="50000"/>
                </a:schemeClr>
              </a:solidFill>
              <a:ea typeface="Verdana" panose="020B0604030504040204" pitchFamily="34" charset="0"/>
              <a:cs typeface="Verdana" panose="020B0604030504040204" pitchFamily="34" charset="0"/>
            </a:endParaRPr>
          </a:p>
        </p:txBody>
      </p:sp>
      <p:cxnSp>
        <p:nvCxnSpPr>
          <p:cNvPr id="27" name="Connecteur droit avec flèche 26">
            <a:extLst>
              <a:ext uri="{FF2B5EF4-FFF2-40B4-BE49-F238E27FC236}">
                <a16:creationId xmlns:a16="http://schemas.microsoft.com/office/drawing/2014/main" id="{BA46B653-92F0-C4B8-4893-73BE85A20590}"/>
              </a:ext>
            </a:extLst>
          </p:cNvPr>
          <p:cNvCxnSpPr>
            <a:cxnSpLocks/>
          </p:cNvCxnSpPr>
          <p:nvPr/>
        </p:nvCxnSpPr>
        <p:spPr>
          <a:xfrm>
            <a:off x="745176" y="2378374"/>
            <a:ext cx="250107" cy="1"/>
          </a:xfrm>
          <a:prstGeom prst="straightConnector1">
            <a:avLst/>
          </a:prstGeom>
          <a:ln w="19050" cap="flat" cmpd="sng" algn="ctr">
            <a:solidFill>
              <a:schemeClr val="accent3">
                <a:lumMod val="50000"/>
              </a:schemeClr>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8" name="Connecteur droit avec flèche 27">
            <a:extLst>
              <a:ext uri="{FF2B5EF4-FFF2-40B4-BE49-F238E27FC236}">
                <a16:creationId xmlns:a16="http://schemas.microsoft.com/office/drawing/2014/main" id="{48E0C3A4-E200-0826-DB68-7C790044972F}"/>
              </a:ext>
            </a:extLst>
          </p:cNvPr>
          <p:cNvCxnSpPr>
            <a:cxnSpLocks/>
          </p:cNvCxnSpPr>
          <p:nvPr/>
        </p:nvCxnSpPr>
        <p:spPr>
          <a:xfrm flipH="1">
            <a:off x="7066508" y="5415211"/>
            <a:ext cx="669135" cy="24863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0" name="ZoneTexte 29">
            <a:extLst>
              <a:ext uri="{FF2B5EF4-FFF2-40B4-BE49-F238E27FC236}">
                <a16:creationId xmlns:a16="http://schemas.microsoft.com/office/drawing/2014/main" id="{C63E719A-21A1-B061-7614-3D407B822102}"/>
              </a:ext>
            </a:extLst>
          </p:cNvPr>
          <p:cNvSpPr txBox="1"/>
          <p:nvPr/>
        </p:nvSpPr>
        <p:spPr>
          <a:xfrm>
            <a:off x="963384" y="2571340"/>
            <a:ext cx="1757969" cy="1323439"/>
          </a:xfrm>
          <a:prstGeom prst="rect">
            <a:avLst/>
          </a:prstGeom>
          <a:noFill/>
        </p:spPr>
        <p:txBody>
          <a:bodyPr wrap="square" rtlCol="0">
            <a:spAutoFit/>
          </a:bodyPr>
          <a:lstStyle/>
          <a:p>
            <a:r>
              <a:rPr lang="fr-BE" sz="1600" b="1" dirty="0">
                <a:solidFill>
                  <a:schemeClr val="accent3">
                    <a:lumMod val="50000"/>
                  </a:schemeClr>
                </a:solidFill>
              </a:rPr>
              <a:t>S</a:t>
            </a:r>
            <a:r>
              <a:rPr lang="fr-BE" sz="1600" dirty="0"/>
              <a:t>imulator of the </a:t>
            </a:r>
            <a:r>
              <a:rPr lang="fr-BE" sz="1600" b="1" dirty="0">
                <a:solidFill>
                  <a:schemeClr val="accent3">
                    <a:lumMod val="50000"/>
                  </a:schemeClr>
                </a:solidFill>
              </a:rPr>
              <a:t>H</a:t>
            </a:r>
            <a:r>
              <a:rPr lang="fr-BE" sz="1600" dirty="0"/>
              <a:t>uman </a:t>
            </a:r>
          </a:p>
          <a:p>
            <a:r>
              <a:rPr lang="fr-BE" sz="1600" b="1" dirty="0">
                <a:solidFill>
                  <a:schemeClr val="accent3">
                    <a:lumMod val="50000"/>
                  </a:schemeClr>
                </a:solidFill>
              </a:rPr>
              <a:t>I</a:t>
            </a:r>
            <a:r>
              <a:rPr lang="fr-BE" sz="1600" dirty="0"/>
              <a:t>ntestinal </a:t>
            </a:r>
          </a:p>
          <a:p>
            <a:r>
              <a:rPr lang="fr-BE" sz="1600" b="1" dirty="0" err="1">
                <a:solidFill>
                  <a:schemeClr val="accent3">
                    <a:lumMod val="50000"/>
                  </a:schemeClr>
                </a:solidFill>
              </a:rPr>
              <a:t>M</a:t>
            </a:r>
            <a:r>
              <a:rPr lang="fr-BE" sz="1600" dirty="0" err="1"/>
              <a:t>icrobial</a:t>
            </a:r>
            <a:r>
              <a:rPr lang="fr-BE" sz="1600" dirty="0"/>
              <a:t> </a:t>
            </a:r>
            <a:r>
              <a:rPr lang="fr-BE" sz="1600" b="1" dirty="0" err="1">
                <a:solidFill>
                  <a:schemeClr val="accent3">
                    <a:lumMod val="50000"/>
                  </a:schemeClr>
                </a:solidFill>
              </a:rPr>
              <a:t>E</a:t>
            </a:r>
            <a:r>
              <a:rPr lang="fr-BE" sz="1600" dirty="0" err="1"/>
              <a:t>cosystem</a:t>
            </a:r>
            <a:endParaRPr lang="fr-FR" sz="1600" dirty="0"/>
          </a:p>
        </p:txBody>
      </p:sp>
      <p:sp>
        <p:nvSpPr>
          <p:cNvPr id="42" name="ZoneTexte 41">
            <a:extLst>
              <a:ext uri="{FF2B5EF4-FFF2-40B4-BE49-F238E27FC236}">
                <a16:creationId xmlns:a16="http://schemas.microsoft.com/office/drawing/2014/main" id="{65EB0D10-D3D6-4359-9203-A3AA5C2990CA}"/>
              </a:ext>
            </a:extLst>
          </p:cNvPr>
          <p:cNvSpPr txBox="1"/>
          <p:nvPr/>
        </p:nvSpPr>
        <p:spPr>
          <a:xfrm>
            <a:off x="10067737" y="2153118"/>
            <a:ext cx="1371600" cy="369332"/>
          </a:xfrm>
          <a:prstGeom prst="rect">
            <a:avLst/>
          </a:prstGeom>
          <a:noFill/>
        </p:spPr>
        <p:txBody>
          <a:bodyPr wrap="square" rtlCol="0">
            <a:spAutoFit/>
          </a:bodyPr>
          <a:lstStyle/>
          <a:p>
            <a:r>
              <a:rPr lang="fr-FR" u="sng" dirty="0"/>
              <a:t>Analyses :</a:t>
            </a:r>
          </a:p>
        </p:txBody>
      </p:sp>
    </p:spTree>
    <p:extLst>
      <p:ext uri="{BB962C8B-B14F-4D97-AF65-F5344CB8AC3E}">
        <p14:creationId xmlns:p14="http://schemas.microsoft.com/office/powerpoint/2010/main" val="98304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09358-7831-8C8D-BB92-8C78378FB078}"/>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06114EEF-DEAA-8E64-382D-D4A853753DC2}"/>
              </a:ext>
            </a:extLst>
          </p:cNvPr>
          <p:cNvSpPr txBox="1">
            <a:spLocks noGrp="1" noRot="1" noMove="1" noResize="1" noEditPoints="1" noAdjustHandles="1" noChangeArrowheads="1" noChangeShapeType="1"/>
          </p:cNvSpPr>
          <p:nvPr/>
        </p:nvSpPr>
        <p:spPr>
          <a:xfrm>
            <a:off x="4208657" y="99513"/>
            <a:ext cx="7983343" cy="646331"/>
          </a:xfrm>
          <a:prstGeom prst="rect">
            <a:avLst/>
          </a:prstGeom>
          <a:noFill/>
        </p:spPr>
        <p:txBody>
          <a:bodyPr wrap="square" rtlCol="0">
            <a:spAutoFit/>
          </a:bodyPr>
          <a:lstStyle/>
          <a:p>
            <a:r>
              <a:rPr lang="fr-BE" sz="800" dirty="0">
                <a:solidFill>
                  <a:schemeClr val="accent1"/>
                </a:solidFill>
              </a:rPr>
              <a:t>Le projet ALAFERM est co-financé par l’Union européenne dans le cadre du Programme Interreg Grande Région 2021-2027</a:t>
            </a:r>
          </a:p>
          <a:p>
            <a:r>
              <a:rPr lang="fr-BE" sz="800" dirty="0">
                <a:solidFill>
                  <a:schemeClr val="accent1"/>
                </a:solidFill>
              </a:rPr>
              <a:t> </a:t>
            </a:r>
          </a:p>
          <a:p>
            <a:r>
              <a:rPr lang="fr-BE" sz="800" dirty="0">
                <a:solidFill>
                  <a:schemeClr val="accent1"/>
                </a:solidFill>
              </a:rPr>
              <a:t>Das Projekt ALAFERM </a:t>
            </a:r>
            <a:r>
              <a:rPr lang="fr-BE" sz="800" dirty="0" err="1">
                <a:solidFill>
                  <a:schemeClr val="accent1"/>
                </a:solidFill>
              </a:rPr>
              <a:t>wird</a:t>
            </a:r>
            <a:r>
              <a:rPr lang="fr-BE" sz="800" dirty="0">
                <a:solidFill>
                  <a:schemeClr val="accent1"/>
                </a:solidFill>
              </a:rPr>
              <a:t> von der </a:t>
            </a:r>
            <a:r>
              <a:rPr lang="fr-BE" sz="800" dirty="0" err="1">
                <a:solidFill>
                  <a:schemeClr val="accent1"/>
                </a:solidFill>
              </a:rPr>
              <a:t>Europäischen</a:t>
            </a:r>
            <a:r>
              <a:rPr lang="fr-BE" sz="800" dirty="0">
                <a:solidFill>
                  <a:schemeClr val="accent1"/>
                </a:solidFill>
              </a:rPr>
              <a:t> Union </a:t>
            </a:r>
            <a:r>
              <a:rPr lang="fr-BE" sz="800" dirty="0" err="1">
                <a:solidFill>
                  <a:schemeClr val="accent1"/>
                </a:solidFill>
              </a:rPr>
              <a:t>im</a:t>
            </a:r>
            <a:r>
              <a:rPr lang="fr-BE" sz="800" dirty="0">
                <a:solidFill>
                  <a:schemeClr val="accent1"/>
                </a:solidFill>
              </a:rPr>
              <a:t> </a:t>
            </a:r>
            <a:r>
              <a:rPr lang="fr-BE" sz="800" dirty="0" err="1">
                <a:solidFill>
                  <a:schemeClr val="accent1"/>
                </a:solidFill>
              </a:rPr>
              <a:t>Rahmen</a:t>
            </a:r>
            <a:r>
              <a:rPr lang="fr-BE" sz="800" dirty="0">
                <a:solidFill>
                  <a:schemeClr val="accent1"/>
                </a:solidFill>
              </a:rPr>
              <a:t> des </a:t>
            </a:r>
            <a:r>
              <a:rPr lang="fr-BE" sz="800" dirty="0" err="1">
                <a:solidFill>
                  <a:schemeClr val="accent1"/>
                </a:solidFill>
              </a:rPr>
              <a:t>Programms</a:t>
            </a:r>
            <a:r>
              <a:rPr lang="fr-BE" sz="800" dirty="0">
                <a:solidFill>
                  <a:schemeClr val="accent1"/>
                </a:solidFill>
              </a:rPr>
              <a:t> Interreg </a:t>
            </a:r>
            <a:r>
              <a:rPr lang="fr-BE" sz="800" dirty="0" err="1">
                <a:solidFill>
                  <a:schemeClr val="accent1"/>
                </a:solidFill>
              </a:rPr>
              <a:t>Großregion</a:t>
            </a:r>
            <a:r>
              <a:rPr lang="fr-BE" sz="800" dirty="0">
                <a:solidFill>
                  <a:schemeClr val="accent1"/>
                </a:solidFill>
              </a:rPr>
              <a:t> 2021–2027 </a:t>
            </a:r>
            <a:r>
              <a:rPr lang="fr-BE" sz="800" dirty="0" err="1">
                <a:solidFill>
                  <a:schemeClr val="accent1"/>
                </a:solidFill>
              </a:rPr>
              <a:t>kofinanziert</a:t>
            </a:r>
            <a:endParaRPr lang="fr-BE" sz="800" dirty="0">
              <a:solidFill>
                <a:schemeClr val="accent1"/>
              </a:solidFill>
            </a:endParaRPr>
          </a:p>
          <a:p>
            <a:endParaRPr lang="fr-BE" sz="1100" dirty="0"/>
          </a:p>
        </p:txBody>
      </p:sp>
      <p:pic>
        <p:nvPicPr>
          <p:cNvPr id="5" name="Image 4">
            <a:extLst>
              <a:ext uri="{FF2B5EF4-FFF2-40B4-BE49-F238E27FC236}">
                <a16:creationId xmlns:a16="http://schemas.microsoft.com/office/drawing/2014/main" id="{79E1295E-B155-9CB7-FA03-D82547B7543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625918" y="6153649"/>
            <a:ext cx="10940164" cy="595444"/>
          </a:xfrm>
          <a:prstGeom prst="rect">
            <a:avLst/>
          </a:prstGeom>
        </p:spPr>
      </p:pic>
      <p:pic>
        <p:nvPicPr>
          <p:cNvPr id="8" name="Image 7">
            <a:extLst>
              <a:ext uri="{FF2B5EF4-FFF2-40B4-BE49-F238E27FC236}">
                <a16:creationId xmlns:a16="http://schemas.microsoft.com/office/drawing/2014/main" id="{FF3E21CA-C7E3-5AEA-4156-18A863B6A611}"/>
              </a:ext>
            </a:extLst>
          </p:cNvPr>
          <p:cNvPicPr>
            <a:picLocks noGrp="1" noRot="1" noChangeAspect="1" noMove="1" noResize="1" noEditPoints="1" noAdjustHandles="1" noChangeArrowheads="1" noChangeShapeType="1" noCrop="1"/>
          </p:cNvPicPr>
          <p:nvPr/>
        </p:nvPicPr>
        <p:blipFill>
          <a:blip r:embed="rId4" cstate="print"/>
          <a:stretch>
            <a:fillRect/>
          </a:stretch>
        </p:blipFill>
        <p:spPr>
          <a:xfrm>
            <a:off x="237066" y="0"/>
            <a:ext cx="4068571" cy="2007143"/>
          </a:xfrm>
          <a:prstGeom prst="rect">
            <a:avLst/>
          </a:prstGeom>
        </p:spPr>
      </p:pic>
      <p:grpSp>
        <p:nvGrpSpPr>
          <p:cNvPr id="4" name="Groupe 3">
            <a:extLst>
              <a:ext uri="{FF2B5EF4-FFF2-40B4-BE49-F238E27FC236}">
                <a16:creationId xmlns:a16="http://schemas.microsoft.com/office/drawing/2014/main" id="{A6ABF8D9-265D-DB06-3DB0-F62208B9803B}"/>
              </a:ext>
            </a:extLst>
          </p:cNvPr>
          <p:cNvGrpSpPr/>
          <p:nvPr/>
        </p:nvGrpSpPr>
        <p:grpSpPr>
          <a:xfrm>
            <a:off x="1690957" y="1208160"/>
            <a:ext cx="4120285" cy="4570280"/>
            <a:chOff x="7107311" y="1492624"/>
            <a:chExt cx="4120285" cy="4570280"/>
          </a:xfrm>
        </p:grpSpPr>
        <p:grpSp>
          <p:nvGrpSpPr>
            <p:cNvPr id="7" name="Groupe 6">
              <a:extLst>
                <a:ext uri="{FF2B5EF4-FFF2-40B4-BE49-F238E27FC236}">
                  <a16:creationId xmlns:a16="http://schemas.microsoft.com/office/drawing/2014/main" id="{F56FDD6B-B8A3-532A-AB66-715B0F1660E5}"/>
                </a:ext>
              </a:extLst>
            </p:cNvPr>
            <p:cNvGrpSpPr>
              <a:grpSpLocks/>
            </p:cNvGrpSpPr>
            <p:nvPr/>
          </p:nvGrpSpPr>
          <p:grpSpPr>
            <a:xfrm>
              <a:off x="7159029" y="1492624"/>
              <a:ext cx="4068567" cy="4570280"/>
              <a:chOff x="13477047" y="5425170"/>
              <a:chExt cx="3147637" cy="3583277"/>
            </a:xfrm>
          </p:grpSpPr>
          <p:grpSp>
            <p:nvGrpSpPr>
              <p:cNvPr id="12" name="Groupe 11">
                <a:extLst>
                  <a:ext uri="{FF2B5EF4-FFF2-40B4-BE49-F238E27FC236}">
                    <a16:creationId xmlns:a16="http://schemas.microsoft.com/office/drawing/2014/main" id="{C2C9786D-CF5D-5C69-DB5E-77F0A3243E7B}"/>
                  </a:ext>
                </a:extLst>
              </p:cNvPr>
              <p:cNvGrpSpPr>
                <a:grpSpLocks/>
              </p:cNvGrpSpPr>
              <p:nvPr/>
            </p:nvGrpSpPr>
            <p:grpSpPr>
              <a:xfrm>
                <a:off x="13477047" y="6343752"/>
                <a:ext cx="1158695" cy="2664695"/>
                <a:chOff x="13477045" y="6138425"/>
                <a:chExt cx="1158695" cy="2664695"/>
              </a:xfrm>
            </p:grpSpPr>
            <p:sp>
              <p:nvSpPr>
                <p:cNvPr id="14" name="ZoneTexte 13">
                  <a:extLst>
                    <a:ext uri="{FF2B5EF4-FFF2-40B4-BE49-F238E27FC236}">
                      <a16:creationId xmlns:a16="http://schemas.microsoft.com/office/drawing/2014/main" id="{B57956DE-405F-1D53-3D50-B3D157C8E703}"/>
                    </a:ext>
                  </a:extLst>
                </p:cNvPr>
                <p:cNvSpPr txBox="1">
                  <a:spLocks/>
                </p:cNvSpPr>
                <p:nvPr/>
              </p:nvSpPr>
              <p:spPr>
                <a:xfrm rot="16200000">
                  <a:off x="12237030" y="7378440"/>
                  <a:ext cx="2664695" cy="184666"/>
                </a:xfrm>
                <a:prstGeom prst="rect">
                  <a:avLst/>
                </a:prstGeom>
                <a:noFill/>
              </p:spPr>
              <p:txBody>
                <a:bodyPr wrap="square" rtlCol="0">
                  <a:spAutoFit/>
                </a:bodyPr>
                <a:lstStyle/>
                <a:p>
                  <a:r>
                    <a:rPr lang="en-US" sz="600" noProof="0" dirty="0">
                      <a:latin typeface="Calibri" panose="020F0502020204030204" pitchFamily="34" charset="0"/>
                      <a:cs typeface="Calibri" panose="020F0502020204030204" pitchFamily="34" charset="0"/>
                    </a:rPr>
                    <a:t>Created with BioRender.com</a:t>
                  </a:r>
                </a:p>
              </p:txBody>
            </p:sp>
            <p:sp>
              <p:nvSpPr>
                <p:cNvPr id="15" name="ZoneTexte 14">
                  <a:extLst>
                    <a:ext uri="{FF2B5EF4-FFF2-40B4-BE49-F238E27FC236}">
                      <a16:creationId xmlns:a16="http://schemas.microsoft.com/office/drawing/2014/main" id="{B619E3DA-DC87-6AF6-B1DF-7F23D0CBB237}"/>
                    </a:ext>
                  </a:extLst>
                </p:cNvPr>
                <p:cNvSpPr txBox="1">
                  <a:spLocks/>
                </p:cNvSpPr>
                <p:nvPr/>
              </p:nvSpPr>
              <p:spPr>
                <a:xfrm>
                  <a:off x="13538830" y="6304754"/>
                  <a:ext cx="1096910" cy="461665"/>
                </a:xfrm>
                <a:prstGeom prst="rect">
                  <a:avLst/>
                </a:prstGeom>
                <a:noFill/>
              </p:spPr>
              <p:txBody>
                <a:bodyPr wrap="square" rtlCol="0">
                  <a:spAutoFit/>
                </a:bodyPr>
                <a:lstStyle/>
                <a:p>
                  <a:pPr algn="ctr"/>
                  <a:r>
                    <a:rPr lang="en-US" sz="1200" noProof="0" dirty="0">
                      <a:latin typeface="Verdana" panose="020B0604030504040204" pitchFamily="34" charset="0"/>
                      <a:ea typeface="Verdana" panose="020B0604030504040204" pitchFamily="34" charset="0"/>
                      <a:cs typeface="Verdana" panose="020B0604030504040204" pitchFamily="34" charset="0"/>
                    </a:rPr>
                    <a:t>Fermented whey</a:t>
                  </a:r>
                </a:p>
              </p:txBody>
            </p:sp>
          </p:grpSp>
          <p:pic>
            <p:nvPicPr>
              <p:cNvPr id="13" name="Image 12">
                <a:extLst>
                  <a:ext uri="{FF2B5EF4-FFF2-40B4-BE49-F238E27FC236}">
                    <a16:creationId xmlns:a16="http://schemas.microsoft.com/office/drawing/2014/main" id="{B4A66411-C445-A97E-1869-976DE6E8E90F}"/>
                  </a:ext>
                </a:extLst>
              </p:cNvPr>
              <p:cNvPicPr>
                <a:picLocks noChangeAspect="1"/>
              </p:cNvPicPr>
              <p:nvPr/>
            </p:nvPicPr>
            <p:blipFill>
              <a:blip r:embed="rId5">
                <a:extLst>
                  <a:ext uri="{28A0092B-C50C-407E-A947-70E740481C1C}">
                    <a14:useLocalDpi xmlns:a14="http://schemas.microsoft.com/office/drawing/2010/main" val="0"/>
                  </a:ext>
                </a:extLst>
              </a:blip>
              <a:srcRect l="4244" r="25917" b="10630"/>
              <a:stretch>
                <a:fillRect/>
              </a:stretch>
            </p:blipFill>
            <p:spPr>
              <a:xfrm>
                <a:off x="13522728" y="5425170"/>
                <a:ext cx="3101956" cy="3528421"/>
              </a:xfrm>
              <a:prstGeom prst="rect">
                <a:avLst/>
              </a:prstGeom>
            </p:spPr>
          </p:pic>
        </p:grpSp>
        <p:pic>
          <p:nvPicPr>
            <p:cNvPr id="9" name="Image 8">
              <a:extLst>
                <a:ext uri="{FF2B5EF4-FFF2-40B4-BE49-F238E27FC236}">
                  <a16:creationId xmlns:a16="http://schemas.microsoft.com/office/drawing/2014/main" id="{2D4BB211-75E8-3E45-3BC3-1258B3DBB3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7311" y="1713399"/>
              <a:ext cx="1397000" cy="1117600"/>
            </a:xfrm>
            <a:prstGeom prst="rect">
              <a:avLst/>
            </a:prstGeom>
          </p:spPr>
        </p:pic>
        <p:pic>
          <p:nvPicPr>
            <p:cNvPr id="10" name="Image 9" descr="Une image contenant laitier, poudre, farine, Agent épaississant&#10;&#10;Le contenu généré par l’IA peut être incorrect.">
              <a:extLst>
                <a:ext uri="{FF2B5EF4-FFF2-40B4-BE49-F238E27FC236}">
                  <a16:creationId xmlns:a16="http://schemas.microsoft.com/office/drawing/2014/main" id="{97BE3713-6312-C7A1-1003-BDABB9B469DC}"/>
                </a:ext>
              </a:extLst>
            </p:cNvPr>
            <p:cNvPicPr>
              <a:picLocks noChangeAspect="1"/>
            </p:cNvPicPr>
            <p:nvPr/>
          </p:nvPicPr>
          <p:blipFill>
            <a:blip r:embed="rId7"/>
            <a:srcRect l="3362" t="4880" r="4401" b="5332"/>
            <a:stretch>
              <a:fillRect/>
            </a:stretch>
          </p:blipFill>
          <p:spPr>
            <a:xfrm>
              <a:off x="7488745" y="2004802"/>
              <a:ext cx="924545" cy="900000"/>
            </a:xfrm>
            <a:prstGeom prst="rect">
              <a:avLst/>
            </a:prstGeom>
          </p:spPr>
        </p:pic>
        <p:sp>
          <p:nvSpPr>
            <p:cNvPr id="11" name="ZoneTexte 10">
              <a:extLst>
                <a:ext uri="{FF2B5EF4-FFF2-40B4-BE49-F238E27FC236}">
                  <a16:creationId xmlns:a16="http://schemas.microsoft.com/office/drawing/2014/main" id="{C82DAE39-7D26-D538-768B-64C69FC8BA80}"/>
                </a:ext>
              </a:extLst>
            </p:cNvPr>
            <p:cNvSpPr txBox="1"/>
            <p:nvPr/>
          </p:nvSpPr>
          <p:spPr>
            <a:xfrm>
              <a:off x="7405532" y="2885034"/>
              <a:ext cx="1243391" cy="553998"/>
            </a:xfrm>
            <a:prstGeom prst="rect">
              <a:avLst/>
            </a:prstGeom>
            <a:solidFill>
              <a:schemeClr val="bg1"/>
            </a:solidFill>
          </p:spPr>
          <p:txBody>
            <a:bodyPr wrap="square" rtlCol="0">
              <a:spAutoFit/>
            </a:bodyPr>
            <a:lstStyle/>
            <a:p>
              <a:pPr algn="ctr"/>
              <a:r>
                <a:rPr lang="fr-FR" sz="1500" noProof="0" dirty="0"/>
                <a:t>Lactosérum fermenté</a:t>
              </a:r>
            </a:p>
          </p:txBody>
        </p:sp>
      </p:grpSp>
      <p:sp>
        <p:nvSpPr>
          <p:cNvPr id="16" name="ZoneTexte 15">
            <a:extLst>
              <a:ext uri="{FF2B5EF4-FFF2-40B4-BE49-F238E27FC236}">
                <a16:creationId xmlns:a16="http://schemas.microsoft.com/office/drawing/2014/main" id="{310E90A4-83C7-F5CD-BC24-F37A75AD7427}"/>
              </a:ext>
            </a:extLst>
          </p:cNvPr>
          <p:cNvSpPr txBox="1"/>
          <p:nvPr/>
        </p:nvSpPr>
        <p:spPr>
          <a:xfrm>
            <a:off x="6367527" y="3017520"/>
            <a:ext cx="5370151" cy="338554"/>
          </a:xfrm>
          <a:prstGeom prst="rect">
            <a:avLst/>
          </a:prstGeom>
          <a:noFill/>
        </p:spPr>
        <p:txBody>
          <a:bodyPr wrap="square" rtlCol="0">
            <a:spAutoFit/>
          </a:bodyPr>
          <a:lstStyle/>
          <a:p>
            <a:r>
              <a:rPr lang="fr-FR" sz="1600" b="1" noProof="0" dirty="0">
                <a:solidFill>
                  <a:schemeClr val="accent6">
                    <a:lumMod val="50000"/>
                  </a:schemeClr>
                </a:solidFill>
                <a:latin typeface="+mj-lt"/>
                <a:ea typeface="Verdana" panose="020B0604030504040204" pitchFamily="34" charset="0"/>
                <a:cs typeface="Verdana" panose="020B0604030504040204" pitchFamily="34" charset="0"/>
              </a:rPr>
              <a:t>PRÉDIGESTION ENZYMATIQUE &amp; ABSORPTION</a:t>
            </a:r>
            <a:endParaRPr lang="fr-FR" sz="2400" b="1" noProof="0" dirty="0">
              <a:solidFill>
                <a:schemeClr val="accent6">
                  <a:lumMod val="50000"/>
                </a:schemeClr>
              </a:solidFill>
              <a:latin typeface="+mj-lt"/>
              <a:ea typeface="Verdana" panose="020B0604030504040204" pitchFamily="34" charset="0"/>
              <a:cs typeface="Verdana" panose="020B0604030504040204" pitchFamily="34" charset="0"/>
            </a:endParaRPr>
          </a:p>
        </p:txBody>
      </p:sp>
      <p:sp>
        <p:nvSpPr>
          <p:cNvPr id="17" name="ZoneTexte 16">
            <a:extLst>
              <a:ext uri="{FF2B5EF4-FFF2-40B4-BE49-F238E27FC236}">
                <a16:creationId xmlns:a16="http://schemas.microsoft.com/office/drawing/2014/main" id="{84087235-F66F-861F-BBE3-8CD2A43B63F0}"/>
              </a:ext>
            </a:extLst>
          </p:cNvPr>
          <p:cNvSpPr txBox="1"/>
          <p:nvPr/>
        </p:nvSpPr>
        <p:spPr>
          <a:xfrm>
            <a:off x="6367527" y="4690258"/>
            <a:ext cx="4641357" cy="338554"/>
          </a:xfrm>
          <a:prstGeom prst="rect">
            <a:avLst/>
          </a:prstGeom>
          <a:noFill/>
        </p:spPr>
        <p:txBody>
          <a:bodyPr wrap="square" rtlCol="0">
            <a:spAutoFit/>
          </a:bodyPr>
          <a:lstStyle/>
          <a:p>
            <a:r>
              <a:rPr lang="fr-FR" sz="1600" b="1" noProof="0" dirty="0">
                <a:solidFill>
                  <a:schemeClr val="accent3">
                    <a:lumMod val="50000"/>
                  </a:schemeClr>
                </a:solidFill>
                <a:latin typeface="+mj-lt"/>
                <a:ea typeface="Verdana" panose="020B0604030504040204" pitchFamily="34" charset="0"/>
                <a:cs typeface="Verdana" panose="020B0604030504040204" pitchFamily="34" charset="0"/>
              </a:rPr>
              <a:t>IMPACT SUR LE MICROBIOTE INTESTINAL</a:t>
            </a:r>
          </a:p>
        </p:txBody>
      </p:sp>
      <p:cxnSp>
        <p:nvCxnSpPr>
          <p:cNvPr id="18" name="Connecteur droit avec flèche 17">
            <a:extLst>
              <a:ext uri="{FF2B5EF4-FFF2-40B4-BE49-F238E27FC236}">
                <a16:creationId xmlns:a16="http://schemas.microsoft.com/office/drawing/2014/main" id="{C5CE1030-4C78-1443-C5C0-1A0D03E54590}"/>
              </a:ext>
            </a:extLst>
          </p:cNvPr>
          <p:cNvCxnSpPr>
            <a:cxnSpLocks/>
          </p:cNvCxnSpPr>
          <p:nvPr/>
        </p:nvCxnSpPr>
        <p:spPr>
          <a:xfrm>
            <a:off x="7545602" y="3478020"/>
            <a:ext cx="0" cy="10452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9" name="ZoneTexte 18">
            <a:extLst>
              <a:ext uri="{FF2B5EF4-FFF2-40B4-BE49-F238E27FC236}">
                <a16:creationId xmlns:a16="http://schemas.microsoft.com/office/drawing/2014/main" id="{54BC7645-C86D-7E6F-E64C-CA37F45661FC}"/>
              </a:ext>
            </a:extLst>
          </p:cNvPr>
          <p:cNvSpPr txBox="1"/>
          <p:nvPr/>
        </p:nvSpPr>
        <p:spPr>
          <a:xfrm>
            <a:off x="7600817" y="3784154"/>
            <a:ext cx="2230364" cy="492443"/>
          </a:xfrm>
          <a:prstGeom prst="rect">
            <a:avLst/>
          </a:prstGeom>
          <a:noFill/>
        </p:spPr>
        <p:txBody>
          <a:bodyPr wrap="square" rtlCol="0">
            <a:spAutoFit/>
          </a:bodyPr>
          <a:lstStyle/>
          <a:p>
            <a:r>
              <a:rPr lang="fr-FR" sz="1300" noProof="0" dirty="0">
                <a:ea typeface="Verdana" panose="020B0604030504040204" pitchFamily="34" charset="0"/>
                <a:cs typeface="Verdana" panose="020B0604030504040204" pitchFamily="34" charset="0"/>
              </a:rPr>
              <a:t>Fraction non biodisponible atteignant le côlon</a:t>
            </a:r>
          </a:p>
        </p:txBody>
      </p:sp>
      <p:pic>
        <p:nvPicPr>
          <p:cNvPr id="20" name="Graphique 19" descr="Badge avec un remplissage uni">
            <a:extLst>
              <a:ext uri="{FF2B5EF4-FFF2-40B4-BE49-F238E27FC236}">
                <a16:creationId xmlns:a16="http://schemas.microsoft.com/office/drawing/2014/main" id="{A1AFADE5-9A6E-228D-7CBE-518B549B711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09230" y="4695488"/>
            <a:ext cx="324000" cy="324000"/>
          </a:xfrm>
          <a:prstGeom prst="rect">
            <a:avLst/>
          </a:prstGeom>
        </p:spPr>
      </p:pic>
      <p:sp>
        <p:nvSpPr>
          <p:cNvPr id="21" name="Accolade fermante 20">
            <a:extLst>
              <a:ext uri="{FF2B5EF4-FFF2-40B4-BE49-F238E27FC236}">
                <a16:creationId xmlns:a16="http://schemas.microsoft.com/office/drawing/2014/main" id="{C139D638-3646-1747-CBEA-87CB5FE7A7D0}"/>
              </a:ext>
            </a:extLst>
          </p:cNvPr>
          <p:cNvSpPr/>
          <p:nvPr/>
        </p:nvSpPr>
        <p:spPr>
          <a:xfrm>
            <a:off x="5789608" y="2046752"/>
            <a:ext cx="275103" cy="2249051"/>
          </a:xfrm>
          <a:prstGeom prst="rightBrace">
            <a:avLst/>
          </a:prstGeom>
          <a:ln>
            <a:solidFill>
              <a:schemeClr val="accent6">
                <a:lumMod val="50000"/>
              </a:schemeClr>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fr-FR" noProof="0" dirty="0">
              <a:solidFill>
                <a:srgbClr val="711C2E"/>
              </a:solidFill>
            </a:endParaRPr>
          </a:p>
        </p:txBody>
      </p:sp>
      <p:sp>
        <p:nvSpPr>
          <p:cNvPr id="22" name="Accolade fermante 21">
            <a:extLst>
              <a:ext uri="{FF2B5EF4-FFF2-40B4-BE49-F238E27FC236}">
                <a16:creationId xmlns:a16="http://schemas.microsoft.com/office/drawing/2014/main" id="{12187AF8-62CC-6BB9-F318-9418E48C5AB2}"/>
              </a:ext>
            </a:extLst>
          </p:cNvPr>
          <p:cNvSpPr/>
          <p:nvPr/>
        </p:nvSpPr>
        <p:spPr>
          <a:xfrm>
            <a:off x="5789607" y="4331168"/>
            <a:ext cx="275103" cy="1025747"/>
          </a:xfrm>
          <a:prstGeom prst="rightBrace">
            <a:avLst/>
          </a:prstGeom>
          <a:ln>
            <a:solidFill>
              <a:schemeClr val="accent3">
                <a:lumMod val="50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fr-FR" noProof="0" dirty="0"/>
          </a:p>
        </p:txBody>
      </p:sp>
      <p:pic>
        <p:nvPicPr>
          <p:cNvPr id="23" name="Graphique 22" descr="Badge 1 avec un remplissage uni">
            <a:extLst>
              <a:ext uri="{FF2B5EF4-FFF2-40B4-BE49-F238E27FC236}">
                <a16:creationId xmlns:a16="http://schemas.microsoft.com/office/drawing/2014/main" id="{185867A1-FC15-E4C4-FE86-B87CA81BFEE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109230" y="3015630"/>
            <a:ext cx="324000" cy="324000"/>
          </a:xfrm>
          <a:prstGeom prst="rect">
            <a:avLst/>
          </a:prstGeom>
        </p:spPr>
      </p:pic>
      <p:sp>
        <p:nvSpPr>
          <p:cNvPr id="24" name="ZoneTexte 23">
            <a:extLst>
              <a:ext uri="{FF2B5EF4-FFF2-40B4-BE49-F238E27FC236}">
                <a16:creationId xmlns:a16="http://schemas.microsoft.com/office/drawing/2014/main" id="{51E24D10-0165-4E17-FF65-0D5A73EAF115}"/>
              </a:ext>
            </a:extLst>
          </p:cNvPr>
          <p:cNvSpPr txBox="1">
            <a:spLocks/>
          </p:cNvSpPr>
          <p:nvPr/>
        </p:nvSpPr>
        <p:spPr>
          <a:xfrm>
            <a:off x="6389562" y="5530525"/>
            <a:ext cx="4759084" cy="338554"/>
          </a:xfrm>
          <a:prstGeom prst="rect">
            <a:avLst/>
          </a:prstGeom>
          <a:noFill/>
        </p:spPr>
        <p:txBody>
          <a:bodyPr wrap="square" rtlCol="0">
            <a:spAutoFit/>
          </a:bodyPr>
          <a:lstStyle/>
          <a:p>
            <a:r>
              <a:rPr lang="en-US" sz="1600" b="1" dirty="0">
                <a:solidFill>
                  <a:schemeClr val="accent2">
                    <a:lumMod val="75000"/>
                  </a:schemeClr>
                </a:solidFill>
                <a:latin typeface="+mj-lt"/>
                <a:ea typeface="Verdana" panose="020B0604030504040204" pitchFamily="34" charset="0"/>
                <a:cs typeface="Verdana" panose="020B0604030504040204" pitchFamily="34" charset="0"/>
              </a:rPr>
              <a:t>IMPACT SUR LA MUQUEUSE INTESTINALE</a:t>
            </a:r>
          </a:p>
        </p:txBody>
      </p:sp>
      <p:pic>
        <p:nvPicPr>
          <p:cNvPr id="25" name="Graphique 24" descr="Badge 3 avec un remplissage uni">
            <a:extLst>
              <a:ext uri="{FF2B5EF4-FFF2-40B4-BE49-F238E27FC236}">
                <a16:creationId xmlns:a16="http://schemas.microsoft.com/office/drawing/2014/main" id="{7CE05795-D600-F3DF-C707-1E1FA6DE8F8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114330" y="5526384"/>
            <a:ext cx="324000" cy="324000"/>
          </a:xfrm>
          <a:prstGeom prst="rect">
            <a:avLst/>
          </a:prstGeom>
        </p:spPr>
      </p:pic>
      <p:cxnSp>
        <p:nvCxnSpPr>
          <p:cNvPr id="26" name="Connecteur droit avec flèche 25">
            <a:extLst>
              <a:ext uri="{FF2B5EF4-FFF2-40B4-BE49-F238E27FC236}">
                <a16:creationId xmlns:a16="http://schemas.microsoft.com/office/drawing/2014/main" id="{340EDCA8-8D87-B451-92FB-D308D0D4999A}"/>
              </a:ext>
            </a:extLst>
          </p:cNvPr>
          <p:cNvCxnSpPr>
            <a:cxnSpLocks/>
          </p:cNvCxnSpPr>
          <p:nvPr/>
        </p:nvCxnSpPr>
        <p:spPr>
          <a:xfrm>
            <a:off x="7574929" y="5090150"/>
            <a:ext cx="0" cy="35967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 name="Rectangle : coins arrondis 1">
            <a:extLst>
              <a:ext uri="{FF2B5EF4-FFF2-40B4-BE49-F238E27FC236}">
                <a16:creationId xmlns:a16="http://schemas.microsoft.com/office/drawing/2014/main" id="{BEA68E9E-B3AF-6851-0E4D-C194A977D51A}"/>
              </a:ext>
            </a:extLst>
          </p:cNvPr>
          <p:cNvSpPr/>
          <p:nvPr/>
        </p:nvSpPr>
        <p:spPr>
          <a:xfrm>
            <a:off x="5789607" y="5304058"/>
            <a:ext cx="5640686" cy="713825"/>
          </a:xfrm>
          <a:prstGeom prst="round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5131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F22D3-E3D7-E60A-107E-38200D5DA0AC}"/>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A33A7EF8-79E2-9962-6EA5-5057BFEEB992}"/>
              </a:ext>
            </a:extLst>
          </p:cNvPr>
          <p:cNvSpPr txBox="1">
            <a:spLocks noGrp="1" noRot="1" noMove="1" noResize="1" noEditPoints="1" noAdjustHandles="1" noChangeArrowheads="1" noChangeShapeType="1"/>
          </p:cNvSpPr>
          <p:nvPr/>
        </p:nvSpPr>
        <p:spPr>
          <a:xfrm>
            <a:off x="4208657" y="99513"/>
            <a:ext cx="7983343" cy="646331"/>
          </a:xfrm>
          <a:prstGeom prst="rect">
            <a:avLst/>
          </a:prstGeom>
          <a:noFill/>
        </p:spPr>
        <p:txBody>
          <a:bodyPr wrap="square" rtlCol="0">
            <a:spAutoFit/>
          </a:bodyPr>
          <a:lstStyle/>
          <a:p>
            <a:r>
              <a:rPr lang="fr-BE" sz="800" dirty="0">
                <a:solidFill>
                  <a:schemeClr val="accent1"/>
                </a:solidFill>
              </a:rPr>
              <a:t>Le projet ALAFERM est co-financé par l’Union européenne dans le cadre du Programme Interreg Grande Région 2021-2027</a:t>
            </a:r>
          </a:p>
          <a:p>
            <a:r>
              <a:rPr lang="fr-BE" sz="800" dirty="0">
                <a:solidFill>
                  <a:schemeClr val="accent1"/>
                </a:solidFill>
              </a:rPr>
              <a:t> </a:t>
            </a:r>
          </a:p>
          <a:p>
            <a:r>
              <a:rPr lang="fr-BE" sz="800" dirty="0">
                <a:solidFill>
                  <a:schemeClr val="accent1"/>
                </a:solidFill>
              </a:rPr>
              <a:t>Das Projekt ALAFERM </a:t>
            </a:r>
            <a:r>
              <a:rPr lang="fr-BE" sz="800" dirty="0" err="1">
                <a:solidFill>
                  <a:schemeClr val="accent1"/>
                </a:solidFill>
              </a:rPr>
              <a:t>wird</a:t>
            </a:r>
            <a:r>
              <a:rPr lang="fr-BE" sz="800" dirty="0">
                <a:solidFill>
                  <a:schemeClr val="accent1"/>
                </a:solidFill>
              </a:rPr>
              <a:t> von der </a:t>
            </a:r>
            <a:r>
              <a:rPr lang="fr-BE" sz="800" dirty="0" err="1">
                <a:solidFill>
                  <a:schemeClr val="accent1"/>
                </a:solidFill>
              </a:rPr>
              <a:t>Europäischen</a:t>
            </a:r>
            <a:r>
              <a:rPr lang="fr-BE" sz="800" dirty="0">
                <a:solidFill>
                  <a:schemeClr val="accent1"/>
                </a:solidFill>
              </a:rPr>
              <a:t> Union </a:t>
            </a:r>
            <a:r>
              <a:rPr lang="fr-BE" sz="800" dirty="0" err="1">
                <a:solidFill>
                  <a:schemeClr val="accent1"/>
                </a:solidFill>
              </a:rPr>
              <a:t>im</a:t>
            </a:r>
            <a:r>
              <a:rPr lang="fr-BE" sz="800" dirty="0">
                <a:solidFill>
                  <a:schemeClr val="accent1"/>
                </a:solidFill>
              </a:rPr>
              <a:t> </a:t>
            </a:r>
            <a:r>
              <a:rPr lang="fr-BE" sz="800" dirty="0" err="1">
                <a:solidFill>
                  <a:schemeClr val="accent1"/>
                </a:solidFill>
              </a:rPr>
              <a:t>Rahmen</a:t>
            </a:r>
            <a:r>
              <a:rPr lang="fr-BE" sz="800" dirty="0">
                <a:solidFill>
                  <a:schemeClr val="accent1"/>
                </a:solidFill>
              </a:rPr>
              <a:t> des </a:t>
            </a:r>
            <a:r>
              <a:rPr lang="fr-BE" sz="800" dirty="0" err="1">
                <a:solidFill>
                  <a:schemeClr val="accent1"/>
                </a:solidFill>
              </a:rPr>
              <a:t>Programms</a:t>
            </a:r>
            <a:r>
              <a:rPr lang="fr-BE" sz="800" dirty="0">
                <a:solidFill>
                  <a:schemeClr val="accent1"/>
                </a:solidFill>
              </a:rPr>
              <a:t> Interreg </a:t>
            </a:r>
            <a:r>
              <a:rPr lang="fr-BE" sz="800" dirty="0" err="1">
                <a:solidFill>
                  <a:schemeClr val="accent1"/>
                </a:solidFill>
              </a:rPr>
              <a:t>Großregion</a:t>
            </a:r>
            <a:r>
              <a:rPr lang="fr-BE" sz="800" dirty="0">
                <a:solidFill>
                  <a:schemeClr val="accent1"/>
                </a:solidFill>
              </a:rPr>
              <a:t> 2021–2027 </a:t>
            </a:r>
            <a:r>
              <a:rPr lang="fr-BE" sz="800" dirty="0" err="1">
                <a:solidFill>
                  <a:schemeClr val="accent1"/>
                </a:solidFill>
              </a:rPr>
              <a:t>kofinanziert</a:t>
            </a:r>
            <a:endParaRPr lang="fr-BE" sz="800" dirty="0">
              <a:solidFill>
                <a:schemeClr val="accent1"/>
              </a:solidFill>
            </a:endParaRPr>
          </a:p>
          <a:p>
            <a:endParaRPr lang="fr-BE" sz="1100" dirty="0"/>
          </a:p>
        </p:txBody>
      </p:sp>
      <p:pic>
        <p:nvPicPr>
          <p:cNvPr id="5" name="Image 4">
            <a:extLst>
              <a:ext uri="{FF2B5EF4-FFF2-40B4-BE49-F238E27FC236}">
                <a16:creationId xmlns:a16="http://schemas.microsoft.com/office/drawing/2014/main" id="{DD9576EA-0F29-278C-C972-52447BC3071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625918" y="6153649"/>
            <a:ext cx="10940164" cy="595444"/>
          </a:xfrm>
          <a:prstGeom prst="rect">
            <a:avLst/>
          </a:prstGeom>
        </p:spPr>
      </p:pic>
      <p:pic>
        <p:nvPicPr>
          <p:cNvPr id="8" name="Image 7">
            <a:extLst>
              <a:ext uri="{FF2B5EF4-FFF2-40B4-BE49-F238E27FC236}">
                <a16:creationId xmlns:a16="http://schemas.microsoft.com/office/drawing/2014/main" id="{3971F325-2BBC-C1A3-E0C6-078BE8270B83}"/>
              </a:ext>
            </a:extLst>
          </p:cNvPr>
          <p:cNvPicPr>
            <a:picLocks noGrp="1" noRot="1" noChangeAspect="1" noMove="1" noResize="1" noEditPoints="1" noAdjustHandles="1" noChangeArrowheads="1" noChangeShapeType="1" noCrop="1"/>
          </p:cNvPicPr>
          <p:nvPr/>
        </p:nvPicPr>
        <p:blipFill>
          <a:blip r:embed="rId4" cstate="print"/>
          <a:stretch>
            <a:fillRect/>
          </a:stretch>
        </p:blipFill>
        <p:spPr>
          <a:xfrm>
            <a:off x="237066" y="0"/>
            <a:ext cx="4068571" cy="2007143"/>
          </a:xfrm>
          <a:prstGeom prst="rect">
            <a:avLst/>
          </a:prstGeom>
        </p:spPr>
      </p:pic>
      <p:sp>
        <p:nvSpPr>
          <p:cNvPr id="4" name="ZoneTexte 3">
            <a:extLst>
              <a:ext uri="{FF2B5EF4-FFF2-40B4-BE49-F238E27FC236}">
                <a16:creationId xmlns:a16="http://schemas.microsoft.com/office/drawing/2014/main" id="{B06C50B1-2727-2175-26BB-8E482E26A904}"/>
              </a:ext>
            </a:extLst>
          </p:cNvPr>
          <p:cNvSpPr txBox="1"/>
          <p:nvPr/>
        </p:nvSpPr>
        <p:spPr>
          <a:xfrm>
            <a:off x="801656" y="1966550"/>
            <a:ext cx="4603898" cy="323165"/>
          </a:xfrm>
          <a:prstGeom prst="rect">
            <a:avLst/>
          </a:prstGeom>
          <a:noFill/>
        </p:spPr>
        <p:txBody>
          <a:bodyPr wrap="square" rtlCol="0">
            <a:spAutoFit/>
          </a:bodyPr>
          <a:lstStyle/>
          <a:p>
            <a:r>
              <a:rPr lang="fr-FR" sz="1500" b="1" dirty="0">
                <a:solidFill>
                  <a:schemeClr val="accent2">
                    <a:lumMod val="75000"/>
                  </a:schemeClr>
                </a:solidFill>
                <a:ea typeface="Verdana" panose="020B0604030504040204" pitchFamily="34" charset="0"/>
                <a:cs typeface="Verdana" panose="020B0604030504040204" pitchFamily="34" charset="0"/>
              </a:rPr>
              <a:t>RÉPONSE DE L’HÔTE</a:t>
            </a:r>
          </a:p>
        </p:txBody>
      </p:sp>
      <p:pic>
        <p:nvPicPr>
          <p:cNvPr id="7" name="Graphique 6" descr="Badge 3 avec un remplissage uni">
            <a:extLst>
              <a:ext uri="{FF2B5EF4-FFF2-40B4-BE49-F238E27FC236}">
                <a16:creationId xmlns:a16="http://schemas.microsoft.com/office/drawing/2014/main" id="{FECC85C1-E62A-A5CF-FF37-8F412B877C6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8407" y="1976574"/>
            <a:ext cx="288000" cy="288000"/>
          </a:xfrm>
          <a:prstGeom prst="rect">
            <a:avLst/>
          </a:prstGeom>
        </p:spPr>
      </p:pic>
      <p:grpSp>
        <p:nvGrpSpPr>
          <p:cNvPr id="9" name="Groupe 8">
            <a:extLst>
              <a:ext uri="{FF2B5EF4-FFF2-40B4-BE49-F238E27FC236}">
                <a16:creationId xmlns:a16="http://schemas.microsoft.com/office/drawing/2014/main" id="{334FB760-0BC5-9935-0CB3-9EF606E1C1A0}"/>
              </a:ext>
            </a:extLst>
          </p:cNvPr>
          <p:cNvGrpSpPr/>
          <p:nvPr/>
        </p:nvGrpSpPr>
        <p:grpSpPr>
          <a:xfrm>
            <a:off x="4872363" y="3238126"/>
            <a:ext cx="3472400" cy="1819892"/>
            <a:chOff x="4635839" y="2681309"/>
            <a:chExt cx="3472400" cy="1819892"/>
          </a:xfrm>
        </p:grpSpPr>
        <p:pic>
          <p:nvPicPr>
            <p:cNvPr id="10" name="Image 9">
              <a:extLst>
                <a:ext uri="{FF2B5EF4-FFF2-40B4-BE49-F238E27FC236}">
                  <a16:creationId xmlns:a16="http://schemas.microsoft.com/office/drawing/2014/main" id="{F2EE9AD3-3389-88EB-C802-74BFDD769A33}"/>
                </a:ext>
              </a:extLst>
            </p:cNvPr>
            <p:cNvPicPr>
              <a:picLocks noChangeAspect="1"/>
            </p:cNvPicPr>
            <p:nvPr/>
          </p:nvPicPr>
          <p:blipFill>
            <a:blip r:embed="rId6"/>
            <a:srcRect/>
            <a:stretch/>
          </p:blipFill>
          <p:spPr>
            <a:xfrm>
              <a:off x="5545084" y="2796671"/>
              <a:ext cx="1679228" cy="1196492"/>
            </a:xfrm>
            <a:prstGeom prst="rect">
              <a:avLst/>
            </a:prstGeom>
          </p:spPr>
        </p:pic>
        <p:sp>
          <p:nvSpPr>
            <p:cNvPr id="11" name="ZoneTexte 10">
              <a:extLst>
                <a:ext uri="{FF2B5EF4-FFF2-40B4-BE49-F238E27FC236}">
                  <a16:creationId xmlns:a16="http://schemas.microsoft.com/office/drawing/2014/main" id="{B9CB1B02-23DE-BF50-6BB2-68248B2F4B99}"/>
                </a:ext>
              </a:extLst>
            </p:cNvPr>
            <p:cNvSpPr txBox="1"/>
            <p:nvPr/>
          </p:nvSpPr>
          <p:spPr>
            <a:xfrm>
              <a:off x="4635839" y="2681309"/>
              <a:ext cx="1341910" cy="461665"/>
            </a:xfrm>
            <a:prstGeom prst="rect">
              <a:avLst/>
            </a:prstGeom>
            <a:noFill/>
          </p:spPr>
          <p:txBody>
            <a:bodyPr wrap="square" rtlCol="0">
              <a:spAutoFit/>
            </a:bodyPr>
            <a:lstStyle/>
            <a:p>
              <a:pPr algn="ctr"/>
              <a:r>
                <a:rPr lang="fr-FR" sz="1200" dirty="0">
                  <a:ea typeface="Verdana" panose="020B0604030504040204" pitchFamily="34" charset="0"/>
                  <a:cs typeface="Verdana" panose="020B0604030504040204" pitchFamily="34" charset="0"/>
                </a:rPr>
                <a:t>Récepteur d’</a:t>
              </a:r>
              <a:r>
                <a:rPr lang="fr-FR" sz="1200" dirty="0" err="1">
                  <a:ea typeface="Verdana" panose="020B0604030504040204" pitchFamily="34" charset="0"/>
                  <a:cs typeface="Verdana" panose="020B0604030504040204" pitchFamily="34" charset="0"/>
                </a:rPr>
                <a:t>aryl</a:t>
              </a:r>
              <a:r>
                <a:rPr lang="fr-FR" sz="1200" dirty="0">
                  <a:ea typeface="Verdana" panose="020B0604030504040204" pitchFamily="34" charset="0"/>
                  <a:cs typeface="Verdana" panose="020B0604030504040204" pitchFamily="34" charset="0"/>
                </a:rPr>
                <a:t> hydrocarbone</a:t>
              </a:r>
              <a:endParaRPr lang="fr-FR" sz="1200" noProof="0" dirty="0">
                <a:ea typeface="Verdana" panose="020B0604030504040204" pitchFamily="34" charset="0"/>
                <a:cs typeface="Verdana" panose="020B0604030504040204" pitchFamily="34" charset="0"/>
              </a:endParaRPr>
            </a:p>
          </p:txBody>
        </p:sp>
        <p:sp>
          <p:nvSpPr>
            <p:cNvPr id="12" name="ZoneTexte 11">
              <a:extLst>
                <a:ext uri="{FF2B5EF4-FFF2-40B4-BE49-F238E27FC236}">
                  <a16:creationId xmlns:a16="http://schemas.microsoft.com/office/drawing/2014/main" id="{C32422EF-1FD3-F22D-7216-DA17C671E4E0}"/>
                </a:ext>
              </a:extLst>
            </p:cNvPr>
            <p:cNvSpPr txBox="1"/>
            <p:nvPr/>
          </p:nvSpPr>
          <p:spPr>
            <a:xfrm>
              <a:off x="6278950" y="2721939"/>
              <a:ext cx="1829289" cy="292388"/>
            </a:xfrm>
            <a:prstGeom prst="rect">
              <a:avLst/>
            </a:prstGeom>
            <a:noFill/>
          </p:spPr>
          <p:txBody>
            <a:bodyPr wrap="square" rtlCol="0">
              <a:spAutoFit/>
            </a:bodyPr>
            <a:lstStyle/>
            <a:p>
              <a:pPr algn="ctr"/>
              <a:r>
                <a:rPr lang="fr-FR" sz="1300" u="sng" noProof="0" dirty="0">
                  <a:ea typeface="Verdana" panose="020B0604030504040204" pitchFamily="34" charset="0"/>
                  <a:cs typeface="Verdana" panose="020B0604030504040204" pitchFamily="34" charset="0"/>
                </a:rPr>
                <a:t>HT29-Lucia™</a:t>
              </a:r>
            </a:p>
          </p:txBody>
        </p:sp>
        <p:sp>
          <p:nvSpPr>
            <p:cNvPr id="13" name="ZoneTexte 12">
              <a:extLst>
                <a:ext uri="{FF2B5EF4-FFF2-40B4-BE49-F238E27FC236}">
                  <a16:creationId xmlns:a16="http://schemas.microsoft.com/office/drawing/2014/main" id="{8653889C-3134-76F8-43FE-516A68B62E7C}"/>
                </a:ext>
              </a:extLst>
            </p:cNvPr>
            <p:cNvSpPr txBox="1"/>
            <p:nvPr/>
          </p:nvSpPr>
          <p:spPr>
            <a:xfrm>
              <a:off x="5486445" y="4039536"/>
              <a:ext cx="2101731" cy="461665"/>
            </a:xfrm>
            <a:prstGeom prst="rect">
              <a:avLst/>
            </a:prstGeom>
            <a:noFill/>
          </p:spPr>
          <p:txBody>
            <a:bodyPr wrap="square" rtlCol="0">
              <a:spAutoFit/>
            </a:bodyPr>
            <a:lstStyle/>
            <a:p>
              <a:pPr algn="ctr"/>
              <a:r>
                <a:rPr lang="fr-FR" sz="1200" noProof="0" dirty="0">
                  <a:ea typeface="Verdana" panose="020B0604030504040204" pitchFamily="34" charset="0"/>
                  <a:cs typeface="Verdana" panose="020B0604030504040204" pitchFamily="34" charset="0"/>
                </a:rPr>
                <a:t>Test utilisant un gène rapporteur bioluminescent</a:t>
              </a:r>
            </a:p>
          </p:txBody>
        </p:sp>
      </p:grpSp>
      <p:sp>
        <p:nvSpPr>
          <p:cNvPr id="14" name="ZoneTexte 13">
            <a:extLst>
              <a:ext uri="{FF2B5EF4-FFF2-40B4-BE49-F238E27FC236}">
                <a16:creationId xmlns:a16="http://schemas.microsoft.com/office/drawing/2014/main" id="{3F0521A7-EFCF-BFD0-F63B-3F63E119F313}"/>
              </a:ext>
            </a:extLst>
          </p:cNvPr>
          <p:cNvSpPr txBox="1"/>
          <p:nvPr/>
        </p:nvSpPr>
        <p:spPr>
          <a:xfrm>
            <a:off x="977207" y="2287591"/>
            <a:ext cx="4603898" cy="307777"/>
          </a:xfrm>
          <a:prstGeom prst="rect">
            <a:avLst/>
          </a:prstGeom>
          <a:noFill/>
        </p:spPr>
        <p:txBody>
          <a:bodyPr wrap="square" rtlCol="0">
            <a:spAutoFit/>
          </a:bodyPr>
          <a:lstStyle/>
          <a:p>
            <a:r>
              <a:rPr lang="fr-FR" sz="1400" b="1" noProof="0" dirty="0">
                <a:solidFill>
                  <a:schemeClr val="accent2">
                    <a:lumMod val="75000"/>
                  </a:schemeClr>
                </a:solidFill>
                <a:ea typeface="Verdana" panose="020B0604030504040204" pitchFamily="34" charset="0"/>
                <a:cs typeface="Verdana" panose="020B0604030504040204" pitchFamily="34" charset="0"/>
              </a:rPr>
              <a:t>Cellules intestinales humaines</a:t>
            </a:r>
          </a:p>
        </p:txBody>
      </p:sp>
      <p:cxnSp>
        <p:nvCxnSpPr>
          <p:cNvPr id="15" name="Connecteur droit avec flèche 14">
            <a:extLst>
              <a:ext uri="{FF2B5EF4-FFF2-40B4-BE49-F238E27FC236}">
                <a16:creationId xmlns:a16="http://schemas.microsoft.com/office/drawing/2014/main" id="{8E72A3E2-E053-5695-7A1A-C4FF87AF7A05}"/>
              </a:ext>
            </a:extLst>
          </p:cNvPr>
          <p:cNvCxnSpPr>
            <a:cxnSpLocks/>
          </p:cNvCxnSpPr>
          <p:nvPr/>
        </p:nvCxnSpPr>
        <p:spPr>
          <a:xfrm>
            <a:off x="758999" y="2441479"/>
            <a:ext cx="250107" cy="1"/>
          </a:xfrm>
          <a:prstGeom prst="straightConnector1">
            <a:avLst/>
          </a:prstGeom>
          <a:ln>
            <a:solidFill>
              <a:schemeClr val="accent2">
                <a:lumMod val="75000"/>
              </a:schemeClr>
            </a:solidFill>
            <a:headEnd type="none" w="med" len="med"/>
            <a:tailEnd type="arrow" w="med" len="med"/>
          </a:ln>
        </p:spPr>
        <p:style>
          <a:lnRef idx="2">
            <a:schemeClr val="accent2"/>
          </a:lnRef>
          <a:fillRef idx="0">
            <a:schemeClr val="accent2"/>
          </a:fillRef>
          <a:effectRef idx="1">
            <a:schemeClr val="accent2"/>
          </a:effectRef>
          <a:fontRef idx="minor">
            <a:schemeClr val="tx1"/>
          </a:fontRef>
        </p:style>
      </p:cxnSp>
      <p:grpSp>
        <p:nvGrpSpPr>
          <p:cNvPr id="16" name="Groupe 15">
            <a:extLst>
              <a:ext uri="{FF2B5EF4-FFF2-40B4-BE49-F238E27FC236}">
                <a16:creationId xmlns:a16="http://schemas.microsoft.com/office/drawing/2014/main" id="{FA9A6D72-9B29-3CC5-8E8A-BC3B339E3466}"/>
              </a:ext>
            </a:extLst>
          </p:cNvPr>
          <p:cNvGrpSpPr/>
          <p:nvPr/>
        </p:nvGrpSpPr>
        <p:grpSpPr>
          <a:xfrm>
            <a:off x="461174" y="3018205"/>
            <a:ext cx="4015922" cy="2185731"/>
            <a:chOff x="5243631" y="3710601"/>
            <a:chExt cx="4015922" cy="2185731"/>
          </a:xfrm>
        </p:grpSpPr>
        <p:sp>
          <p:nvSpPr>
            <p:cNvPr id="17" name="ZoneTexte 16">
              <a:extLst>
                <a:ext uri="{FF2B5EF4-FFF2-40B4-BE49-F238E27FC236}">
                  <a16:creationId xmlns:a16="http://schemas.microsoft.com/office/drawing/2014/main" id="{5D9B0B28-2B9D-7F9C-A3C4-E1439ED81B64}"/>
                </a:ext>
              </a:extLst>
            </p:cNvPr>
            <p:cNvSpPr txBox="1"/>
            <p:nvPr/>
          </p:nvSpPr>
          <p:spPr>
            <a:xfrm>
              <a:off x="5243631" y="4571083"/>
              <a:ext cx="1851240" cy="461665"/>
            </a:xfrm>
            <a:prstGeom prst="rect">
              <a:avLst/>
            </a:prstGeom>
            <a:noFill/>
          </p:spPr>
          <p:txBody>
            <a:bodyPr wrap="square" rtlCol="0">
              <a:spAutoFit/>
            </a:bodyPr>
            <a:lstStyle/>
            <a:p>
              <a:pPr algn="ctr"/>
              <a:r>
                <a:rPr lang="fr-FR" sz="1200" dirty="0">
                  <a:ea typeface="Verdana" panose="020B0604030504040204" pitchFamily="34" charset="0"/>
                  <a:cs typeface="Verdana" panose="020B0604030504040204" pitchFamily="34" charset="0"/>
                </a:rPr>
                <a:t>Analyse de l’expression de gènes cibles</a:t>
              </a:r>
              <a:endParaRPr lang="fr-FR" sz="1200" noProof="0" dirty="0">
                <a:ea typeface="Verdana" panose="020B0604030504040204" pitchFamily="34" charset="0"/>
                <a:cs typeface="Verdana" panose="020B0604030504040204" pitchFamily="34" charset="0"/>
              </a:endParaRPr>
            </a:p>
          </p:txBody>
        </p:sp>
        <p:sp>
          <p:nvSpPr>
            <p:cNvPr id="18" name="ZoneTexte 17">
              <a:extLst>
                <a:ext uri="{FF2B5EF4-FFF2-40B4-BE49-F238E27FC236}">
                  <a16:creationId xmlns:a16="http://schemas.microsoft.com/office/drawing/2014/main" id="{821213C2-F2B0-0307-615E-24BD67463F64}"/>
                </a:ext>
              </a:extLst>
            </p:cNvPr>
            <p:cNvSpPr txBox="1"/>
            <p:nvPr/>
          </p:nvSpPr>
          <p:spPr>
            <a:xfrm>
              <a:off x="7399804" y="3850004"/>
              <a:ext cx="1834208" cy="492443"/>
            </a:xfrm>
            <a:prstGeom prst="rect">
              <a:avLst/>
            </a:prstGeom>
            <a:noFill/>
          </p:spPr>
          <p:txBody>
            <a:bodyPr wrap="square" rtlCol="0">
              <a:spAutoFit/>
            </a:bodyPr>
            <a:lstStyle/>
            <a:p>
              <a:pPr algn="ctr"/>
              <a:r>
                <a:rPr lang="fr-FR" sz="1300" u="sng" dirty="0">
                  <a:ea typeface="Verdana" panose="020B0604030504040204" pitchFamily="34" charset="0"/>
                  <a:cs typeface="Verdana" panose="020B0604030504040204" pitchFamily="34" charset="0"/>
                </a:rPr>
                <a:t>Inserts de cellules Caco-2 et HT29-MTX</a:t>
              </a:r>
              <a:endParaRPr lang="fr-FR" sz="1300" u="sng" noProof="0" dirty="0">
                <a:ea typeface="Verdana" panose="020B0604030504040204" pitchFamily="34" charset="0"/>
                <a:cs typeface="Verdana" panose="020B0604030504040204" pitchFamily="34" charset="0"/>
              </a:endParaRPr>
            </a:p>
          </p:txBody>
        </p:sp>
        <p:pic>
          <p:nvPicPr>
            <p:cNvPr id="21" name="Image 20">
              <a:extLst>
                <a:ext uri="{FF2B5EF4-FFF2-40B4-BE49-F238E27FC236}">
                  <a16:creationId xmlns:a16="http://schemas.microsoft.com/office/drawing/2014/main" id="{D0757298-3E91-AB5B-ADD9-A82174AF8491}"/>
                </a:ext>
              </a:extLst>
            </p:cNvPr>
            <p:cNvPicPr>
              <a:picLocks noChangeAspect="1"/>
            </p:cNvPicPr>
            <p:nvPr/>
          </p:nvPicPr>
          <p:blipFill>
            <a:blip r:embed="rId7">
              <a:extLst>
                <a:ext uri="{28A0092B-C50C-407E-A947-70E740481C1C}">
                  <a14:useLocalDpi xmlns:a14="http://schemas.microsoft.com/office/drawing/2010/main" val="0"/>
                </a:ext>
              </a:extLst>
            </a:blip>
            <a:srcRect l="5452" t="10126" r="31032" b="33001"/>
            <a:stretch>
              <a:fillRect/>
            </a:stretch>
          </p:blipFill>
          <p:spPr>
            <a:xfrm>
              <a:off x="7718267" y="5059066"/>
              <a:ext cx="1335794" cy="837266"/>
            </a:xfrm>
            <a:prstGeom prst="rect">
              <a:avLst/>
            </a:prstGeom>
          </p:spPr>
        </p:pic>
        <p:pic>
          <p:nvPicPr>
            <p:cNvPr id="22" name="Image 21">
              <a:extLst>
                <a:ext uri="{FF2B5EF4-FFF2-40B4-BE49-F238E27FC236}">
                  <a16:creationId xmlns:a16="http://schemas.microsoft.com/office/drawing/2014/main" id="{58C0ADDB-5BEA-5D41-090A-B2ECCB06EFB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75677" y="3710601"/>
              <a:ext cx="756261" cy="699304"/>
            </a:xfrm>
            <a:prstGeom prst="rect">
              <a:avLst/>
            </a:prstGeom>
          </p:spPr>
        </p:pic>
        <p:pic>
          <p:nvPicPr>
            <p:cNvPr id="23" name="Image 22">
              <a:extLst>
                <a:ext uri="{FF2B5EF4-FFF2-40B4-BE49-F238E27FC236}">
                  <a16:creationId xmlns:a16="http://schemas.microsoft.com/office/drawing/2014/main" id="{00BFDA91-FB43-3E2F-D62D-9274152411BD}"/>
                </a:ext>
              </a:extLst>
            </p:cNvPr>
            <p:cNvPicPr>
              <a:picLocks noChangeAspect="1"/>
            </p:cNvPicPr>
            <p:nvPr/>
          </p:nvPicPr>
          <p:blipFill>
            <a:blip r:embed="rId9"/>
            <a:srcRect/>
            <a:stretch/>
          </p:blipFill>
          <p:spPr>
            <a:xfrm>
              <a:off x="5482656" y="5091468"/>
              <a:ext cx="1373191" cy="676435"/>
            </a:xfrm>
            <a:prstGeom prst="rect">
              <a:avLst/>
            </a:prstGeom>
          </p:spPr>
        </p:pic>
        <p:sp>
          <p:nvSpPr>
            <p:cNvPr id="24" name="ZoneTexte 23">
              <a:extLst>
                <a:ext uri="{FF2B5EF4-FFF2-40B4-BE49-F238E27FC236}">
                  <a16:creationId xmlns:a16="http://schemas.microsoft.com/office/drawing/2014/main" id="{1F0AFC90-D3EC-7AE9-B15E-D2B9467D3B9C}"/>
                </a:ext>
              </a:extLst>
            </p:cNvPr>
            <p:cNvSpPr txBox="1"/>
            <p:nvPr/>
          </p:nvSpPr>
          <p:spPr>
            <a:xfrm>
              <a:off x="7381542" y="4604332"/>
              <a:ext cx="1878011" cy="276999"/>
            </a:xfrm>
            <a:prstGeom prst="rect">
              <a:avLst/>
            </a:prstGeom>
            <a:noFill/>
          </p:spPr>
          <p:txBody>
            <a:bodyPr wrap="square">
              <a:spAutoFit/>
            </a:bodyPr>
            <a:lstStyle/>
            <a:p>
              <a:pPr algn="ctr"/>
              <a:r>
                <a:rPr lang="fr-FR" sz="1200" dirty="0">
                  <a:ea typeface="Verdana" panose="020B0604030504040204" pitchFamily="34" charset="0"/>
                  <a:cs typeface="Verdana" panose="020B0604030504040204" pitchFamily="34" charset="0"/>
                </a:rPr>
                <a:t>Mesure de la perméabilité</a:t>
              </a:r>
              <a:endParaRPr lang="fr-FR" sz="1200" noProof="0" dirty="0">
                <a:ea typeface="Verdana" panose="020B0604030504040204" pitchFamily="34" charset="0"/>
                <a:cs typeface="Verdana" panose="020B0604030504040204" pitchFamily="34" charset="0"/>
              </a:endParaRPr>
            </a:p>
          </p:txBody>
        </p:sp>
      </p:grpSp>
      <p:cxnSp>
        <p:nvCxnSpPr>
          <p:cNvPr id="25" name="Connecteur droit 24">
            <a:extLst>
              <a:ext uri="{FF2B5EF4-FFF2-40B4-BE49-F238E27FC236}">
                <a16:creationId xmlns:a16="http://schemas.microsoft.com/office/drawing/2014/main" id="{2EE6C923-5233-7E07-3878-CBE00FF5818F}"/>
              </a:ext>
            </a:extLst>
          </p:cNvPr>
          <p:cNvCxnSpPr/>
          <p:nvPr/>
        </p:nvCxnSpPr>
        <p:spPr>
          <a:xfrm>
            <a:off x="4752756" y="2743128"/>
            <a:ext cx="0" cy="3201820"/>
          </a:xfrm>
          <a:prstGeom prst="line">
            <a:avLst/>
          </a:prstGeom>
        </p:spPr>
        <p:style>
          <a:lnRef idx="1">
            <a:schemeClr val="dk1"/>
          </a:lnRef>
          <a:fillRef idx="0">
            <a:schemeClr val="dk1"/>
          </a:fillRef>
          <a:effectRef idx="0">
            <a:schemeClr val="dk1"/>
          </a:effectRef>
          <a:fontRef idx="minor">
            <a:schemeClr val="tx1"/>
          </a:fontRef>
        </p:style>
      </p:cxnSp>
      <p:cxnSp>
        <p:nvCxnSpPr>
          <p:cNvPr id="26" name="Connecteur droit 25">
            <a:extLst>
              <a:ext uri="{FF2B5EF4-FFF2-40B4-BE49-F238E27FC236}">
                <a16:creationId xmlns:a16="http://schemas.microsoft.com/office/drawing/2014/main" id="{C0F2E246-0A16-17BC-48F7-FF25E4E9146F}"/>
              </a:ext>
            </a:extLst>
          </p:cNvPr>
          <p:cNvCxnSpPr/>
          <p:nvPr/>
        </p:nvCxnSpPr>
        <p:spPr>
          <a:xfrm>
            <a:off x="8185268" y="2721862"/>
            <a:ext cx="0" cy="3201820"/>
          </a:xfrm>
          <a:prstGeom prst="line">
            <a:avLst/>
          </a:prstGeom>
        </p:spPr>
        <p:style>
          <a:lnRef idx="1">
            <a:schemeClr val="dk1"/>
          </a:lnRef>
          <a:fillRef idx="0">
            <a:schemeClr val="dk1"/>
          </a:fillRef>
          <a:effectRef idx="0">
            <a:schemeClr val="dk1"/>
          </a:effectRef>
          <a:fontRef idx="minor">
            <a:schemeClr val="tx1"/>
          </a:fontRef>
        </p:style>
      </p:cxnSp>
      <p:pic>
        <p:nvPicPr>
          <p:cNvPr id="27" name="Untitled-2.png" descr="Untitled-2.png">
            <a:extLst>
              <a:ext uri="{FF2B5EF4-FFF2-40B4-BE49-F238E27FC236}">
                <a16:creationId xmlns:a16="http://schemas.microsoft.com/office/drawing/2014/main" id="{F3056D7B-29DF-A525-5248-13D459441394}"/>
              </a:ext>
            </a:extLst>
          </p:cNvPr>
          <p:cNvPicPr>
            <a:picLocks noChangeAspect="1"/>
          </p:cNvPicPr>
          <p:nvPr/>
        </p:nvPicPr>
        <p:blipFill>
          <a:blip r:embed="rId10"/>
          <a:stretch>
            <a:fillRect/>
          </a:stretch>
        </p:blipFill>
        <p:spPr>
          <a:xfrm>
            <a:off x="8459200" y="3053822"/>
            <a:ext cx="908679" cy="868061"/>
          </a:xfrm>
          <a:prstGeom prst="rect">
            <a:avLst/>
          </a:prstGeom>
          <a:ln w="12700">
            <a:miter lim="400000"/>
          </a:ln>
        </p:spPr>
      </p:pic>
      <p:sp>
        <p:nvSpPr>
          <p:cNvPr id="28" name="ZoneTexte 27">
            <a:extLst>
              <a:ext uri="{FF2B5EF4-FFF2-40B4-BE49-F238E27FC236}">
                <a16:creationId xmlns:a16="http://schemas.microsoft.com/office/drawing/2014/main" id="{BFA9ABB5-4118-D5BE-9A25-6657CED96481}"/>
              </a:ext>
            </a:extLst>
          </p:cNvPr>
          <p:cNvSpPr txBox="1"/>
          <p:nvPr/>
        </p:nvSpPr>
        <p:spPr>
          <a:xfrm>
            <a:off x="9367879" y="3116017"/>
            <a:ext cx="2282594" cy="692497"/>
          </a:xfrm>
          <a:prstGeom prst="rect">
            <a:avLst/>
          </a:prstGeom>
          <a:noFill/>
        </p:spPr>
        <p:txBody>
          <a:bodyPr wrap="square" rtlCol="0">
            <a:spAutoFit/>
          </a:bodyPr>
          <a:lstStyle/>
          <a:p>
            <a:r>
              <a:rPr lang="fr-FR" sz="1300" u="sng" dirty="0">
                <a:ea typeface="Verdana" panose="020B0604030504040204" pitchFamily="34" charset="0"/>
                <a:cs typeface="Verdana" panose="020B0604030504040204" pitchFamily="34" charset="0"/>
              </a:rPr>
              <a:t>Organoïdes basal out dérivés de cellules souches de patients sains</a:t>
            </a:r>
            <a:endParaRPr lang="fr-FR" sz="1300" u="sng" noProof="0" dirty="0">
              <a:ea typeface="Verdana" panose="020B0604030504040204" pitchFamily="34" charset="0"/>
              <a:cs typeface="Verdana" panose="020B0604030504040204" pitchFamily="34" charset="0"/>
            </a:endParaRPr>
          </a:p>
        </p:txBody>
      </p:sp>
      <p:sp>
        <p:nvSpPr>
          <p:cNvPr id="29" name="ZoneTexte 28">
            <a:extLst>
              <a:ext uri="{FF2B5EF4-FFF2-40B4-BE49-F238E27FC236}">
                <a16:creationId xmlns:a16="http://schemas.microsoft.com/office/drawing/2014/main" id="{20E38C36-F228-51C4-8F8A-4D089A1EA8F8}"/>
              </a:ext>
            </a:extLst>
          </p:cNvPr>
          <p:cNvSpPr txBox="1"/>
          <p:nvPr/>
        </p:nvSpPr>
        <p:spPr>
          <a:xfrm>
            <a:off x="9005813" y="4233151"/>
            <a:ext cx="1851240" cy="461665"/>
          </a:xfrm>
          <a:prstGeom prst="rect">
            <a:avLst/>
          </a:prstGeom>
          <a:noFill/>
        </p:spPr>
        <p:txBody>
          <a:bodyPr wrap="square" rtlCol="0">
            <a:spAutoFit/>
          </a:bodyPr>
          <a:lstStyle/>
          <a:p>
            <a:pPr algn="ctr"/>
            <a:r>
              <a:rPr lang="fr-FR" sz="1200" dirty="0">
                <a:ea typeface="Verdana" panose="020B0604030504040204" pitchFamily="34" charset="0"/>
                <a:cs typeface="Verdana" panose="020B0604030504040204" pitchFamily="34" charset="0"/>
              </a:rPr>
              <a:t>Analyse de l’expression de gènes cibles</a:t>
            </a:r>
            <a:endParaRPr lang="fr-FR" sz="1200" noProof="0" dirty="0">
              <a:ea typeface="Verdana" panose="020B0604030504040204" pitchFamily="34" charset="0"/>
              <a:cs typeface="Verdana" panose="020B0604030504040204" pitchFamily="34" charset="0"/>
            </a:endParaRPr>
          </a:p>
        </p:txBody>
      </p:sp>
      <p:pic>
        <p:nvPicPr>
          <p:cNvPr id="31" name="Image 30">
            <a:extLst>
              <a:ext uri="{FF2B5EF4-FFF2-40B4-BE49-F238E27FC236}">
                <a16:creationId xmlns:a16="http://schemas.microsoft.com/office/drawing/2014/main" id="{5D11CA90-B741-578F-5173-4FC971977F04}"/>
              </a:ext>
            </a:extLst>
          </p:cNvPr>
          <p:cNvPicPr>
            <a:picLocks noChangeAspect="1"/>
          </p:cNvPicPr>
          <p:nvPr/>
        </p:nvPicPr>
        <p:blipFill>
          <a:blip r:embed="rId9"/>
          <a:srcRect/>
          <a:stretch/>
        </p:blipFill>
        <p:spPr>
          <a:xfrm>
            <a:off x="9244838" y="4753536"/>
            <a:ext cx="1373191" cy="676435"/>
          </a:xfrm>
          <a:prstGeom prst="rect">
            <a:avLst/>
          </a:prstGeom>
        </p:spPr>
      </p:pic>
      <p:cxnSp>
        <p:nvCxnSpPr>
          <p:cNvPr id="32" name="Connecteur en arc 31">
            <a:extLst>
              <a:ext uri="{FF2B5EF4-FFF2-40B4-BE49-F238E27FC236}">
                <a16:creationId xmlns:a16="http://schemas.microsoft.com/office/drawing/2014/main" id="{0F8EB4C1-7CD6-E445-ECD4-23FE79327D0F}"/>
              </a:ext>
            </a:extLst>
          </p:cNvPr>
          <p:cNvCxnSpPr>
            <a:stCxn id="27" idx="2"/>
            <a:endCxn id="29" idx="0"/>
          </p:cNvCxnSpPr>
          <p:nvPr/>
        </p:nvCxnSpPr>
        <p:spPr>
          <a:xfrm rot="16200000" flipH="1">
            <a:off x="9266852" y="3568570"/>
            <a:ext cx="311268" cy="1017893"/>
          </a:xfrm>
          <a:prstGeom prst="curvedConnector3">
            <a:avLst/>
          </a:prstGeom>
          <a:ln>
            <a:tailEnd type="triangle"/>
          </a:ln>
        </p:spPr>
        <p:style>
          <a:lnRef idx="1">
            <a:schemeClr val="dk1"/>
          </a:lnRef>
          <a:fillRef idx="0">
            <a:schemeClr val="dk1"/>
          </a:fillRef>
          <a:effectRef idx="0">
            <a:schemeClr val="dk1"/>
          </a:effectRef>
          <a:fontRef idx="minor">
            <a:schemeClr val="tx1"/>
          </a:fontRef>
        </p:style>
      </p:cxnSp>
      <p:sp>
        <p:nvSpPr>
          <p:cNvPr id="2" name="ZoneTexte 1">
            <a:extLst>
              <a:ext uri="{FF2B5EF4-FFF2-40B4-BE49-F238E27FC236}">
                <a16:creationId xmlns:a16="http://schemas.microsoft.com/office/drawing/2014/main" id="{4EA2DE5A-63D5-33E5-3D0E-DA05CAC9972E}"/>
              </a:ext>
            </a:extLst>
          </p:cNvPr>
          <p:cNvSpPr txBox="1"/>
          <p:nvPr/>
        </p:nvSpPr>
        <p:spPr>
          <a:xfrm>
            <a:off x="6773834" y="1610558"/>
            <a:ext cx="4761053" cy="369332"/>
          </a:xfrm>
          <a:prstGeom prst="rect">
            <a:avLst/>
          </a:prstGeom>
          <a:noFill/>
        </p:spPr>
        <p:txBody>
          <a:bodyPr wrap="square" rtlCol="0">
            <a:spAutoFit/>
          </a:bodyPr>
          <a:lstStyle/>
          <a:p>
            <a:r>
              <a:rPr lang="fr-FR" dirty="0">
                <a:solidFill>
                  <a:schemeClr val="accent2">
                    <a:lumMod val="50000"/>
                  </a:schemeClr>
                </a:solidFill>
              </a:rPr>
              <a:t>Répercussion sur la muqueuse intestinale ? </a:t>
            </a:r>
          </a:p>
        </p:txBody>
      </p:sp>
      <p:cxnSp>
        <p:nvCxnSpPr>
          <p:cNvPr id="33" name="Connecteur droit avec flèche 32">
            <a:extLst>
              <a:ext uri="{FF2B5EF4-FFF2-40B4-BE49-F238E27FC236}">
                <a16:creationId xmlns:a16="http://schemas.microsoft.com/office/drawing/2014/main" id="{C09DEF01-1FA7-999F-F9A4-E7BA842A6660}"/>
              </a:ext>
            </a:extLst>
          </p:cNvPr>
          <p:cNvCxnSpPr>
            <a:endCxn id="2" idx="1"/>
          </p:cNvCxnSpPr>
          <p:nvPr/>
        </p:nvCxnSpPr>
        <p:spPr>
          <a:xfrm>
            <a:off x="6214273" y="1795224"/>
            <a:ext cx="559561" cy="0"/>
          </a:xfrm>
          <a:prstGeom prst="straightConnector1">
            <a:avLst/>
          </a:prstGeom>
          <a:ln>
            <a:solidFill>
              <a:schemeClr val="accent2">
                <a:lumMod val="5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8132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C0CC1-D397-494B-3C3E-B210BAF00F5A}"/>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2861694E-7576-DD40-77AF-F586A91D9AF4}"/>
              </a:ext>
            </a:extLst>
          </p:cNvPr>
          <p:cNvSpPr txBox="1">
            <a:spLocks noGrp="1" noRot="1" noMove="1" noResize="1" noEditPoints="1" noAdjustHandles="1" noChangeArrowheads="1" noChangeShapeType="1"/>
          </p:cNvSpPr>
          <p:nvPr/>
        </p:nvSpPr>
        <p:spPr>
          <a:xfrm>
            <a:off x="4208657" y="99513"/>
            <a:ext cx="7983343" cy="646331"/>
          </a:xfrm>
          <a:prstGeom prst="rect">
            <a:avLst/>
          </a:prstGeom>
          <a:noFill/>
        </p:spPr>
        <p:txBody>
          <a:bodyPr wrap="square" rtlCol="0">
            <a:spAutoFit/>
          </a:bodyPr>
          <a:lstStyle/>
          <a:p>
            <a:r>
              <a:rPr lang="fr-BE" sz="800" dirty="0">
                <a:solidFill>
                  <a:schemeClr val="accent1"/>
                </a:solidFill>
              </a:rPr>
              <a:t>Le projet ALAFERM est co-financé par l’Union européenne dans le cadre du Programme Interreg Grande Région 2021-2027</a:t>
            </a:r>
          </a:p>
          <a:p>
            <a:r>
              <a:rPr lang="fr-BE" sz="800" dirty="0">
                <a:solidFill>
                  <a:schemeClr val="accent1"/>
                </a:solidFill>
              </a:rPr>
              <a:t> </a:t>
            </a:r>
          </a:p>
          <a:p>
            <a:r>
              <a:rPr lang="fr-BE" sz="800" dirty="0">
                <a:solidFill>
                  <a:schemeClr val="accent1"/>
                </a:solidFill>
              </a:rPr>
              <a:t>Das Projekt ALAFERM </a:t>
            </a:r>
            <a:r>
              <a:rPr lang="fr-BE" sz="800" dirty="0" err="1">
                <a:solidFill>
                  <a:schemeClr val="accent1"/>
                </a:solidFill>
              </a:rPr>
              <a:t>wird</a:t>
            </a:r>
            <a:r>
              <a:rPr lang="fr-BE" sz="800" dirty="0">
                <a:solidFill>
                  <a:schemeClr val="accent1"/>
                </a:solidFill>
              </a:rPr>
              <a:t> von der </a:t>
            </a:r>
            <a:r>
              <a:rPr lang="fr-BE" sz="800" dirty="0" err="1">
                <a:solidFill>
                  <a:schemeClr val="accent1"/>
                </a:solidFill>
              </a:rPr>
              <a:t>Europäischen</a:t>
            </a:r>
            <a:r>
              <a:rPr lang="fr-BE" sz="800" dirty="0">
                <a:solidFill>
                  <a:schemeClr val="accent1"/>
                </a:solidFill>
              </a:rPr>
              <a:t> Union </a:t>
            </a:r>
            <a:r>
              <a:rPr lang="fr-BE" sz="800" dirty="0" err="1">
                <a:solidFill>
                  <a:schemeClr val="accent1"/>
                </a:solidFill>
              </a:rPr>
              <a:t>im</a:t>
            </a:r>
            <a:r>
              <a:rPr lang="fr-BE" sz="800" dirty="0">
                <a:solidFill>
                  <a:schemeClr val="accent1"/>
                </a:solidFill>
              </a:rPr>
              <a:t> </a:t>
            </a:r>
            <a:r>
              <a:rPr lang="fr-BE" sz="800" dirty="0" err="1">
                <a:solidFill>
                  <a:schemeClr val="accent1"/>
                </a:solidFill>
              </a:rPr>
              <a:t>Rahmen</a:t>
            </a:r>
            <a:r>
              <a:rPr lang="fr-BE" sz="800" dirty="0">
                <a:solidFill>
                  <a:schemeClr val="accent1"/>
                </a:solidFill>
              </a:rPr>
              <a:t> des </a:t>
            </a:r>
            <a:r>
              <a:rPr lang="fr-BE" sz="800" dirty="0" err="1">
                <a:solidFill>
                  <a:schemeClr val="accent1"/>
                </a:solidFill>
              </a:rPr>
              <a:t>Programms</a:t>
            </a:r>
            <a:r>
              <a:rPr lang="fr-BE" sz="800" dirty="0">
                <a:solidFill>
                  <a:schemeClr val="accent1"/>
                </a:solidFill>
              </a:rPr>
              <a:t> Interreg </a:t>
            </a:r>
            <a:r>
              <a:rPr lang="fr-BE" sz="800" dirty="0" err="1">
                <a:solidFill>
                  <a:schemeClr val="accent1"/>
                </a:solidFill>
              </a:rPr>
              <a:t>Großregion</a:t>
            </a:r>
            <a:r>
              <a:rPr lang="fr-BE" sz="800" dirty="0">
                <a:solidFill>
                  <a:schemeClr val="accent1"/>
                </a:solidFill>
              </a:rPr>
              <a:t> 2021–2027 </a:t>
            </a:r>
            <a:r>
              <a:rPr lang="fr-BE" sz="800" dirty="0" err="1">
                <a:solidFill>
                  <a:schemeClr val="accent1"/>
                </a:solidFill>
              </a:rPr>
              <a:t>kofinanziert</a:t>
            </a:r>
            <a:endParaRPr lang="fr-BE" sz="800" dirty="0">
              <a:solidFill>
                <a:schemeClr val="accent1"/>
              </a:solidFill>
            </a:endParaRPr>
          </a:p>
          <a:p>
            <a:endParaRPr lang="fr-BE" sz="1100" dirty="0"/>
          </a:p>
        </p:txBody>
      </p:sp>
      <p:pic>
        <p:nvPicPr>
          <p:cNvPr id="5" name="Image 4">
            <a:extLst>
              <a:ext uri="{FF2B5EF4-FFF2-40B4-BE49-F238E27FC236}">
                <a16:creationId xmlns:a16="http://schemas.microsoft.com/office/drawing/2014/main" id="{F29C27DD-BC5A-5525-7975-4568ECDFFAE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625918" y="6153649"/>
            <a:ext cx="10940164" cy="595444"/>
          </a:xfrm>
          <a:prstGeom prst="rect">
            <a:avLst/>
          </a:prstGeom>
        </p:spPr>
      </p:pic>
      <p:pic>
        <p:nvPicPr>
          <p:cNvPr id="8" name="Image 7">
            <a:extLst>
              <a:ext uri="{FF2B5EF4-FFF2-40B4-BE49-F238E27FC236}">
                <a16:creationId xmlns:a16="http://schemas.microsoft.com/office/drawing/2014/main" id="{B218D134-E814-4DB8-FCE8-989855AA63E8}"/>
              </a:ext>
            </a:extLst>
          </p:cNvPr>
          <p:cNvPicPr>
            <a:picLocks noGrp="1" noRot="1" noChangeAspect="1" noMove="1" noResize="1" noEditPoints="1" noAdjustHandles="1" noChangeArrowheads="1" noChangeShapeType="1" noCrop="1"/>
          </p:cNvPicPr>
          <p:nvPr/>
        </p:nvPicPr>
        <p:blipFill>
          <a:blip r:embed="rId4" cstate="print"/>
          <a:stretch>
            <a:fillRect/>
          </a:stretch>
        </p:blipFill>
        <p:spPr>
          <a:xfrm>
            <a:off x="237066" y="0"/>
            <a:ext cx="4068571" cy="2007143"/>
          </a:xfrm>
          <a:prstGeom prst="rect">
            <a:avLst/>
          </a:prstGeom>
        </p:spPr>
      </p:pic>
      <p:sp>
        <p:nvSpPr>
          <p:cNvPr id="4" name="Rectangle : coins arrondis 3">
            <a:extLst>
              <a:ext uri="{FF2B5EF4-FFF2-40B4-BE49-F238E27FC236}">
                <a16:creationId xmlns:a16="http://schemas.microsoft.com/office/drawing/2014/main" id="{16E76675-2998-BCFA-696A-CEAA1E26447C}"/>
              </a:ext>
            </a:extLst>
          </p:cNvPr>
          <p:cNvSpPr/>
          <p:nvPr/>
        </p:nvSpPr>
        <p:spPr>
          <a:xfrm>
            <a:off x="6303030" y="1837353"/>
            <a:ext cx="5299622" cy="918583"/>
          </a:xfrm>
          <a:prstGeom prst="roundRect">
            <a:avLst/>
          </a:prstGeom>
          <a:solidFill>
            <a:schemeClr val="accent4">
              <a:lumMod val="50000"/>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just">
              <a:buFont typeface="Wingdings" pitchFamily="2" charset="2"/>
              <a:buChar char="ü"/>
            </a:pPr>
            <a:r>
              <a:rPr lang="fr-FR" sz="1300" noProof="0" dirty="0">
                <a:latin typeface="Verdana" panose="020B0604030504040204" pitchFamily="34" charset="0"/>
                <a:ea typeface="Verdana" panose="020B0604030504040204" pitchFamily="34" charset="0"/>
                <a:cs typeface="Verdana" panose="020B0604030504040204" pitchFamily="34" charset="0"/>
              </a:rPr>
              <a:t>Etude des interactions alimentation – microbiote – hôte.</a:t>
            </a:r>
          </a:p>
          <a:p>
            <a:pPr marL="285750" indent="-285750" algn="just">
              <a:buFont typeface="Wingdings" pitchFamily="2" charset="2"/>
              <a:buChar char="ü"/>
            </a:pPr>
            <a:r>
              <a:rPr lang="fr-FR" sz="1300" dirty="0">
                <a:latin typeface="Verdana" panose="020B0604030504040204" pitchFamily="34" charset="0"/>
                <a:ea typeface="Verdana" panose="020B0604030504040204" pitchFamily="34" charset="0"/>
                <a:cs typeface="Verdana" panose="020B0604030504040204" pitchFamily="34" charset="0"/>
              </a:rPr>
              <a:t>Exploration du lactosérum fermenté en tant que produit laitier durable à valeur ajoutée.</a:t>
            </a:r>
            <a:endParaRPr lang="fr-FR" sz="1300" noProof="0" dirty="0">
              <a:latin typeface="Verdana" panose="020B0604030504040204" pitchFamily="34" charset="0"/>
              <a:ea typeface="Verdana" panose="020B0604030504040204" pitchFamily="34" charset="0"/>
              <a:cs typeface="Verdana" panose="020B0604030504040204" pitchFamily="34" charset="0"/>
            </a:endParaRPr>
          </a:p>
        </p:txBody>
      </p:sp>
      <p:grpSp>
        <p:nvGrpSpPr>
          <p:cNvPr id="28" name="Groupe 27">
            <a:extLst>
              <a:ext uri="{FF2B5EF4-FFF2-40B4-BE49-F238E27FC236}">
                <a16:creationId xmlns:a16="http://schemas.microsoft.com/office/drawing/2014/main" id="{8BE85C21-9CBE-54F3-248A-D8DAC5CD8911}"/>
              </a:ext>
            </a:extLst>
          </p:cNvPr>
          <p:cNvGrpSpPr/>
          <p:nvPr/>
        </p:nvGrpSpPr>
        <p:grpSpPr>
          <a:xfrm>
            <a:off x="589348" y="2007143"/>
            <a:ext cx="7250105" cy="3165504"/>
            <a:chOff x="1690957" y="1220352"/>
            <a:chExt cx="9983236" cy="4737750"/>
          </a:xfrm>
        </p:grpSpPr>
        <p:grpSp>
          <p:nvGrpSpPr>
            <p:cNvPr id="7" name="Groupe 6">
              <a:extLst>
                <a:ext uri="{FF2B5EF4-FFF2-40B4-BE49-F238E27FC236}">
                  <a16:creationId xmlns:a16="http://schemas.microsoft.com/office/drawing/2014/main" id="{03D7FB6C-E2B0-B27D-10D9-E98CF9794687}"/>
                </a:ext>
              </a:extLst>
            </p:cNvPr>
            <p:cNvGrpSpPr/>
            <p:nvPr/>
          </p:nvGrpSpPr>
          <p:grpSpPr>
            <a:xfrm>
              <a:off x="1690957" y="1220352"/>
              <a:ext cx="4120285" cy="4570280"/>
              <a:chOff x="7107311" y="1492624"/>
              <a:chExt cx="4120285" cy="4570280"/>
            </a:xfrm>
          </p:grpSpPr>
          <p:grpSp>
            <p:nvGrpSpPr>
              <p:cNvPr id="9" name="Groupe 8">
                <a:extLst>
                  <a:ext uri="{FF2B5EF4-FFF2-40B4-BE49-F238E27FC236}">
                    <a16:creationId xmlns:a16="http://schemas.microsoft.com/office/drawing/2014/main" id="{E2807EFB-F7BC-AA86-A5B9-89A9BF29C8A2}"/>
                  </a:ext>
                </a:extLst>
              </p:cNvPr>
              <p:cNvGrpSpPr>
                <a:grpSpLocks/>
              </p:cNvGrpSpPr>
              <p:nvPr/>
            </p:nvGrpSpPr>
            <p:grpSpPr>
              <a:xfrm>
                <a:off x="7159029" y="1492624"/>
                <a:ext cx="4068567" cy="4570280"/>
                <a:chOff x="13477047" y="5425170"/>
                <a:chExt cx="3147637" cy="3583277"/>
              </a:xfrm>
            </p:grpSpPr>
            <p:grpSp>
              <p:nvGrpSpPr>
                <p:cNvPr id="13" name="Groupe 12">
                  <a:extLst>
                    <a:ext uri="{FF2B5EF4-FFF2-40B4-BE49-F238E27FC236}">
                      <a16:creationId xmlns:a16="http://schemas.microsoft.com/office/drawing/2014/main" id="{42ECBD25-9179-2F25-F0C4-4FB59584D4CE}"/>
                    </a:ext>
                  </a:extLst>
                </p:cNvPr>
                <p:cNvGrpSpPr>
                  <a:grpSpLocks/>
                </p:cNvGrpSpPr>
                <p:nvPr/>
              </p:nvGrpSpPr>
              <p:grpSpPr>
                <a:xfrm>
                  <a:off x="13477047" y="6343752"/>
                  <a:ext cx="1158695" cy="2664695"/>
                  <a:chOff x="13477045" y="6138425"/>
                  <a:chExt cx="1158695" cy="2664695"/>
                </a:xfrm>
              </p:grpSpPr>
              <p:sp>
                <p:nvSpPr>
                  <p:cNvPr id="15" name="ZoneTexte 14">
                    <a:extLst>
                      <a:ext uri="{FF2B5EF4-FFF2-40B4-BE49-F238E27FC236}">
                        <a16:creationId xmlns:a16="http://schemas.microsoft.com/office/drawing/2014/main" id="{E8CF8685-9111-27CF-3139-1276A2532594}"/>
                      </a:ext>
                    </a:extLst>
                  </p:cNvPr>
                  <p:cNvSpPr txBox="1">
                    <a:spLocks/>
                  </p:cNvSpPr>
                  <p:nvPr/>
                </p:nvSpPr>
                <p:spPr>
                  <a:xfrm rot="16200000">
                    <a:off x="12237030" y="7378440"/>
                    <a:ext cx="2664695" cy="184666"/>
                  </a:xfrm>
                  <a:prstGeom prst="rect">
                    <a:avLst/>
                  </a:prstGeom>
                  <a:noFill/>
                </p:spPr>
                <p:txBody>
                  <a:bodyPr wrap="square" rtlCol="0">
                    <a:spAutoFit/>
                  </a:bodyPr>
                  <a:lstStyle/>
                  <a:p>
                    <a:r>
                      <a:rPr lang="en-US" sz="600" noProof="0" dirty="0">
                        <a:latin typeface="Calibri" panose="020F0502020204030204" pitchFamily="34" charset="0"/>
                        <a:cs typeface="Calibri" panose="020F0502020204030204" pitchFamily="34" charset="0"/>
                      </a:rPr>
                      <a:t>Created with BioRender.com</a:t>
                    </a:r>
                  </a:p>
                </p:txBody>
              </p:sp>
              <p:sp>
                <p:nvSpPr>
                  <p:cNvPr id="16" name="ZoneTexte 15">
                    <a:extLst>
                      <a:ext uri="{FF2B5EF4-FFF2-40B4-BE49-F238E27FC236}">
                        <a16:creationId xmlns:a16="http://schemas.microsoft.com/office/drawing/2014/main" id="{C99B94D0-AE2B-5ACF-FE25-992CF4992EC4}"/>
                      </a:ext>
                    </a:extLst>
                  </p:cNvPr>
                  <p:cNvSpPr txBox="1">
                    <a:spLocks/>
                  </p:cNvSpPr>
                  <p:nvPr/>
                </p:nvSpPr>
                <p:spPr>
                  <a:xfrm>
                    <a:off x="13538830" y="6304754"/>
                    <a:ext cx="1096910" cy="461665"/>
                  </a:xfrm>
                  <a:prstGeom prst="rect">
                    <a:avLst/>
                  </a:prstGeom>
                  <a:noFill/>
                </p:spPr>
                <p:txBody>
                  <a:bodyPr wrap="square" rtlCol="0">
                    <a:spAutoFit/>
                  </a:bodyPr>
                  <a:lstStyle/>
                  <a:p>
                    <a:pPr algn="ctr"/>
                    <a:r>
                      <a:rPr lang="en-US" sz="1200" noProof="0" dirty="0">
                        <a:latin typeface="Verdana" panose="020B0604030504040204" pitchFamily="34" charset="0"/>
                        <a:ea typeface="Verdana" panose="020B0604030504040204" pitchFamily="34" charset="0"/>
                        <a:cs typeface="Verdana" panose="020B0604030504040204" pitchFamily="34" charset="0"/>
                      </a:rPr>
                      <a:t>Fermented whey</a:t>
                    </a:r>
                  </a:p>
                </p:txBody>
              </p:sp>
            </p:grpSp>
            <p:pic>
              <p:nvPicPr>
                <p:cNvPr id="14" name="Image 13">
                  <a:extLst>
                    <a:ext uri="{FF2B5EF4-FFF2-40B4-BE49-F238E27FC236}">
                      <a16:creationId xmlns:a16="http://schemas.microsoft.com/office/drawing/2014/main" id="{7F75EA32-8D91-2AEA-1D5F-AA9EB822911F}"/>
                    </a:ext>
                  </a:extLst>
                </p:cNvPr>
                <p:cNvPicPr>
                  <a:picLocks noChangeAspect="1"/>
                </p:cNvPicPr>
                <p:nvPr/>
              </p:nvPicPr>
              <p:blipFill>
                <a:blip r:embed="rId5">
                  <a:extLst>
                    <a:ext uri="{28A0092B-C50C-407E-A947-70E740481C1C}">
                      <a14:useLocalDpi xmlns:a14="http://schemas.microsoft.com/office/drawing/2010/main" val="0"/>
                    </a:ext>
                  </a:extLst>
                </a:blip>
                <a:srcRect l="4244" r="25917" b="10630"/>
                <a:stretch>
                  <a:fillRect/>
                </a:stretch>
              </p:blipFill>
              <p:spPr>
                <a:xfrm>
                  <a:off x="13522728" y="5425170"/>
                  <a:ext cx="3101956" cy="3528421"/>
                </a:xfrm>
                <a:prstGeom prst="rect">
                  <a:avLst/>
                </a:prstGeom>
              </p:spPr>
            </p:pic>
          </p:grpSp>
          <p:pic>
            <p:nvPicPr>
              <p:cNvPr id="10" name="Image 9">
                <a:extLst>
                  <a:ext uri="{FF2B5EF4-FFF2-40B4-BE49-F238E27FC236}">
                    <a16:creationId xmlns:a16="http://schemas.microsoft.com/office/drawing/2014/main" id="{8BD228E4-13F5-F4B1-34BB-6C90C7BAFA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07311" y="1713399"/>
                <a:ext cx="1397000" cy="1117600"/>
              </a:xfrm>
              <a:prstGeom prst="rect">
                <a:avLst/>
              </a:prstGeom>
            </p:spPr>
          </p:pic>
          <p:pic>
            <p:nvPicPr>
              <p:cNvPr id="11" name="Image 10" descr="Une image contenant laitier, poudre, farine, Agent épaississant&#10;&#10;Le contenu généré par l’IA peut être incorrect.">
                <a:extLst>
                  <a:ext uri="{FF2B5EF4-FFF2-40B4-BE49-F238E27FC236}">
                    <a16:creationId xmlns:a16="http://schemas.microsoft.com/office/drawing/2014/main" id="{EBA06345-DE11-5080-3268-43925D26FB5C}"/>
                  </a:ext>
                </a:extLst>
              </p:cNvPr>
              <p:cNvPicPr>
                <a:picLocks noChangeAspect="1"/>
              </p:cNvPicPr>
              <p:nvPr/>
            </p:nvPicPr>
            <p:blipFill>
              <a:blip r:embed="rId7"/>
              <a:srcRect l="3362" t="4880" r="4401" b="5332"/>
              <a:stretch>
                <a:fillRect/>
              </a:stretch>
            </p:blipFill>
            <p:spPr>
              <a:xfrm>
                <a:off x="7488745" y="2004802"/>
                <a:ext cx="924545" cy="900000"/>
              </a:xfrm>
              <a:prstGeom prst="rect">
                <a:avLst/>
              </a:prstGeom>
            </p:spPr>
          </p:pic>
          <p:sp>
            <p:nvSpPr>
              <p:cNvPr id="12" name="ZoneTexte 11">
                <a:extLst>
                  <a:ext uri="{FF2B5EF4-FFF2-40B4-BE49-F238E27FC236}">
                    <a16:creationId xmlns:a16="http://schemas.microsoft.com/office/drawing/2014/main" id="{1FA8A390-1D08-84B7-3F08-5DB4D052ECF2}"/>
                  </a:ext>
                </a:extLst>
              </p:cNvPr>
              <p:cNvSpPr txBox="1"/>
              <p:nvPr/>
            </p:nvSpPr>
            <p:spPr>
              <a:xfrm>
                <a:off x="7391541" y="2885034"/>
                <a:ext cx="1243391" cy="690965"/>
              </a:xfrm>
              <a:prstGeom prst="rect">
                <a:avLst/>
              </a:prstGeom>
              <a:solidFill>
                <a:schemeClr val="bg1"/>
              </a:solidFill>
            </p:spPr>
            <p:txBody>
              <a:bodyPr wrap="square" rtlCol="0">
                <a:spAutoFit/>
              </a:bodyPr>
              <a:lstStyle/>
              <a:p>
                <a:pPr algn="ctr"/>
                <a:r>
                  <a:rPr lang="fr-FR" sz="1200" noProof="0" dirty="0"/>
                  <a:t>Lactosérum fermenté</a:t>
                </a:r>
              </a:p>
            </p:txBody>
          </p:sp>
        </p:grpSp>
        <p:sp>
          <p:nvSpPr>
            <p:cNvPr id="17" name="ZoneTexte 16">
              <a:extLst>
                <a:ext uri="{FF2B5EF4-FFF2-40B4-BE49-F238E27FC236}">
                  <a16:creationId xmlns:a16="http://schemas.microsoft.com/office/drawing/2014/main" id="{0504D2E6-D473-E893-761A-C97D1DB070A8}"/>
                </a:ext>
              </a:extLst>
            </p:cNvPr>
            <p:cNvSpPr txBox="1"/>
            <p:nvPr/>
          </p:nvSpPr>
          <p:spPr>
            <a:xfrm>
              <a:off x="6376859" y="3036015"/>
              <a:ext cx="5297334" cy="414579"/>
            </a:xfrm>
            <a:prstGeom prst="rect">
              <a:avLst/>
            </a:prstGeom>
            <a:noFill/>
          </p:spPr>
          <p:txBody>
            <a:bodyPr wrap="square" rtlCol="0">
              <a:spAutoFit/>
            </a:bodyPr>
            <a:lstStyle/>
            <a:p>
              <a:r>
                <a:rPr lang="fr-FR" sz="1200" b="1" noProof="0" dirty="0">
                  <a:solidFill>
                    <a:schemeClr val="accent6">
                      <a:lumMod val="50000"/>
                    </a:schemeClr>
                  </a:solidFill>
                  <a:latin typeface="+mj-lt"/>
                  <a:ea typeface="Verdana" panose="020B0604030504040204" pitchFamily="34" charset="0"/>
                  <a:cs typeface="Verdana" panose="020B0604030504040204" pitchFamily="34" charset="0"/>
                </a:rPr>
                <a:t>PRÉDIGESTION ENZYMATIQUE &amp; ABSORPTION</a:t>
              </a:r>
            </a:p>
          </p:txBody>
        </p:sp>
        <p:sp>
          <p:nvSpPr>
            <p:cNvPr id="18" name="ZoneTexte 17">
              <a:extLst>
                <a:ext uri="{FF2B5EF4-FFF2-40B4-BE49-F238E27FC236}">
                  <a16:creationId xmlns:a16="http://schemas.microsoft.com/office/drawing/2014/main" id="{96AE6A86-9EB6-3CF0-550C-B3560DE59B4B}"/>
                </a:ext>
              </a:extLst>
            </p:cNvPr>
            <p:cNvSpPr txBox="1"/>
            <p:nvPr/>
          </p:nvSpPr>
          <p:spPr>
            <a:xfrm>
              <a:off x="6370737" y="4568470"/>
              <a:ext cx="4749444" cy="414579"/>
            </a:xfrm>
            <a:prstGeom prst="rect">
              <a:avLst/>
            </a:prstGeom>
            <a:noFill/>
          </p:spPr>
          <p:txBody>
            <a:bodyPr wrap="square" rtlCol="0">
              <a:spAutoFit/>
            </a:bodyPr>
            <a:lstStyle/>
            <a:p>
              <a:r>
                <a:rPr lang="fr-FR" sz="1200" b="1" noProof="0" dirty="0">
                  <a:solidFill>
                    <a:schemeClr val="accent3">
                      <a:lumMod val="50000"/>
                    </a:schemeClr>
                  </a:solidFill>
                  <a:latin typeface="+mj-lt"/>
                  <a:ea typeface="Verdana" panose="020B0604030504040204" pitchFamily="34" charset="0"/>
                  <a:cs typeface="Verdana" panose="020B0604030504040204" pitchFamily="34" charset="0"/>
                </a:rPr>
                <a:t>IMPACT SUR LE MICROBIOTE INTESTINAL</a:t>
              </a:r>
            </a:p>
          </p:txBody>
        </p:sp>
        <p:cxnSp>
          <p:nvCxnSpPr>
            <p:cNvPr id="19" name="Connecteur droit avec flèche 18">
              <a:extLst>
                <a:ext uri="{FF2B5EF4-FFF2-40B4-BE49-F238E27FC236}">
                  <a16:creationId xmlns:a16="http://schemas.microsoft.com/office/drawing/2014/main" id="{856F2996-B814-9C16-DEAC-C60BA3F736A8}"/>
                </a:ext>
              </a:extLst>
            </p:cNvPr>
            <p:cNvCxnSpPr>
              <a:cxnSpLocks/>
            </p:cNvCxnSpPr>
            <p:nvPr/>
          </p:nvCxnSpPr>
          <p:spPr>
            <a:xfrm>
              <a:off x="8200328" y="3692166"/>
              <a:ext cx="0" cy="7982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21" name="Graphique 20" descr="Badge avec un remplissage uni">
              <a:extLst>
                <a:ext uri="{FF2B5EF4-FFF2-40B4-BE49-F238E27FC236}">
                  <a16:creationId xmlns:a16="http://schemas.microsoft.com/office/drawing/2014/main" id="{66DF4E38-F74E-ECFE-4C72-45F6FD2978B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109230" y="4578313"/>
              <a:ext cx="324000" cy="324000"/>
            </a:xfrm>
            <a:prstGeom prst="rect">
              <a:avLst/>
            </a:prstGeom>
          </p:spPr>
        </p:pic>
        <p:sp>
          <p:nvSpPr>
            <p:cNvPr id="22" name="Accolade fermante 21">
              <a:extLst>
                <a:ext uri="{FF2B5EF4-FFF2-40B4-BE49-F238E27FC236}">
                  <a16:creationId xmlns:a16="http://schemas.microsoft.com/office/drawing/2014/main" id="{EA52151D-DA1D-D534-0AB6-9EBD50012991}"/>
                </a:ext>
              </a:extLst>
            </p:cNvPr>
            <p:cNvSpPr/>
            <p:nvPr/>
          </p:nvSpPr>
          <p:spPr>
            <a:xfrm>
              <a:off x="5789608" y="2058944"/>
              <a:ext cx="275103" cy="2249051"/>
            </a:xfrm>
            <a:prstGeom prst="rightBrace">
              <a:avLst/>
            </a:prstGeom>
            <a:ln>
              <a:solidFill>
                <a:schemeClr val="accent6">
                  <a:lumMod val="50000"/>
                </a:schemeClr>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fr-FR" noProof="0" dirty="0">
                <a:solidFill>
                  <a:srgbClr val="711C2E"/>
                </a:solidFill>
              </a:endParaRPr>
            </a:p>
          </p:txBody>
        </p:sp>
        <p:sp>
          <p:nvSpPr>
            <p:cNvPr id="23" name="Accolade fermante 22">
              <a:extLst>
                <a:ext uri="{FF2B5EF4-FFF2-40B4-BE49-F238E27FC236}">
                  <a16:creationId xmlns:a16="http://schemas.microsoft.com/office/drawing/2014/main" id="{467344B0-3B33-9088-B9C1-35978EBDD98D}"/>
                </a:ext>
              </a:extLst>
            </p:cNvPr>
            <p:cNvSpPr/>
            <p:nvPr/>
          </p:nvSpPr>
          <p:spPr>
            <a:xfrm>
              <a:off x="5789607" y="4343360"/>
              <a:ext cx="275103" cy="1025747"/>
            </a:xfrm>
            <a:prstGeom prst="rightBrace">
              <a:avLst/>
            </a:prstGeom>
            <a:ln>
              <a:solidFill>
                <a:schemeClr val="accent3">
                  <a:lumMod val="50000"/>
                </a:schemeClr>
              </a:solidFill>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fr-FR" noProof="0" dirty="0"/>
            </a:p>
          </p:txBody>
        </p:sp>
        <p:pic>
          <p:nvPicPr>
            <p:cNvPr id="24" name="Graphique 23" descr="Badge 1 avec un remplissage uni">
              <a:extLst>
                <a:ext uri="{FF2B5EF4-FFF2-40B4-BE49-F238E27FC236}">
                  <a16:creationId xmlns:a16="http://schemas.microsoft.com/office/drawing/2014/main" id="{35A78D04-7358-D8FD-9B1E-D744B961BD5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109230" y="3027822"/>
              <a:ext cx="324000" cy="324000"/>
            </a:xfrm>
            <a:prstGeom prst="rect">
              <a:avLst/>
            </a:prstGeom>
          </p:spPr>
        </p:pic>
        <p:sp>
          <p:nvSpPr>
            <p:cNvPr id="25" name="ZoneTexte 24">
              <a:extLst>
                <a:ext uri="{FF2B5EF4-FFF2-40B4-BE49-F238E27FC236}">
                  <a16:creationId xmlns:a16="http://schemas.microsoft.com/office/drawing/2014/main" id="{7653E943-FDD6-A90C-7CA8-B67846BCCF73}"/>
                </a:ext>
              </a:extLst>
            </p:cNvPr>
            <p:cNvSpPr txBox="1">
              <a:spLocks/>
            </p:cNvSpPr>
            <p:nvPr/>
          </p:nvSpPr>
          <p:spPr>
            <a:xfrm>
              <a:off x="6392771" y="5543523"/>
              <a:ext cx="4749425" cy="414579"/>
            </a:xfrm>
            <a:prstGeom prst="rect">
              <a:avLst/>
            </a:prstGeom>
            <a:noFill/>
          </p:spPr>
          <p:txBody>
            <a:bodyPr wrap="square" rtlCol="0">
              <a:spAutoFit/>
            </a:bodyPr>
            <a:lstStyle/>
            <a:p>
              <a:r>
                <a:rPr lang="en-US" sz="1200" b="1" dirty="0">
                  <a:solidFill>
                    <a:schemeClr val="accent2">
                      <a:lumMod val="75000"/>
                    </a:schemeClr>
                  </a:solidFill>
                  <a:latin typeface="+mj-lt"/>
                  <a:ea typeface="Verdana" panose="020B0604030504040204" pitchFamily="34" charset="0"/>
                  <a:cs typeface="Verdana" panose="020B0604030504040204" pitchFamily="34" charset="0"/>
                </a:rPr>
                <a:t>IMPACT SUR LA MUQUEUSE INTESTINALE</a:t>
              </a:r>
            </a:p>
          </p:txBody>
        </p:sp>
        <p:pic>
          <p:nvPicPr>
            <p:cNvPr id="26" name="Graphique 25" descr="Badge 3 avec un remplissage uni">
              <a:extLst>
                <a:ext uri="{FF2B5EF4-FFF2-40B4-BE49-F238E27FC236}">
                  <a16:creationId xmlns:a16="http://schemas.microsoft.com/office/drawing/2014/main" id="{455CB82A-22F1-BB1A-1632-001B34347CB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122715" y="5554402"/>
              <a:ext cx="324000" cy="324000"/>
            </a:xfrm>
            <a:prstGeom prst="rect">
              <a:avLst/>
            </a:prstGeom>
          </p:spPr>
        </p:pic>
        <p:cxnSp>
          <p:nvCxnSpPr>
            <p:cNvPr id="27" name="Connecteur droit avec flèche 26">
              <a:extLst>
                <a:ext uri="{FF2B5EF4-FFF2-40B4-BE49-F238E27FC236}">
                  <a16:creationId xmlns:a16="http://schemas.microsoft.com/office/drawing/2014/main" id="{0CBD933E-1C36-A90D-20AD-288B13B5CD5F}"/>
                </a:ext>
              </a:extLst>
            </p:cNvPr>
            <p:cNvCxnSpPr>
              <a:cxnSpLocks/>
            </p:cNvCxnSpPr>
            <p:nvPr/>
          </p:nvCxnSpPr>
          <p:spPr>
            <a:xfrm>
              <a:off x="8219784" y="5183601"/>
              <a:ext cx="0" cy="32971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30" name="ZoneTexte 29">
            <a:extLst>
              <a:ext uri="{FF2B5EF4-FFF2-40B4-BE49-F238E27FC236}">
                <a16:creationId xmlns:a16="http://schemas.microsoft.com/office/drawing/2014/main" id="{BBD18334-3D62-3BE8-718D-FD5994615948}"/>
              </a:ext>
            </a:extLst>
          </p:cNvPr>
          <p:cNvSpPr txBox="1"/>
          <p:nvPr/>
        </p:nvSpPr>
        <p:spPr>
          <a:xfrm>
            <a:off x="4999905" y="3386650"/>
            <a:ext cx="2101803" cy="261610"/>
          </a:xfrm>
          <a:prstGeom prst="rect">
            <a:avLst/>
          </a:prstGeom>
          <a:noFill/>
        </p:spPr>
        <p:txBody>
          <a:bodyPr wrap="square">
            <a:spAutoFit/>
          </a:bodyPr>
          <a:lstStyle/>
          <a:p>
            <a:r>
              <a:rPr lang="en-US" sz="1100" noProof="0" dirty="0">
                <a:ea typeface="Verdana" panose="020B0604030504040204" pitchFamily="34" charset="0"/>
                <a:cs typeface="Verdana" panose="020B0604030504040204" pitchFamily="34" charset="0"/>
              </a:rPr>
              <a:t>INFOGEST 2.0 </a:t>
            </a:r>
            <a:endParaRPr lang="en-US" sz="1100" dirty="0"/>
          </a:p>
        </p:txBody>
      </p:sp>
      <p:sp>
        <p:nvSpPr>
          <p:cNvPr id="32" name="ZoneTexte 31">
            <a:extLst>
              <a:ext uri="{FF2B5EF4-FFF2-40B4-BE49-F238E27FC236}">
                <a16:creationId xmlns:a16="http://schemas.microsoft.com/office/drawing/2014/main" id="{DE16E801-2F2F-9DB5-7F4E-2DE4F750B29D}"/>
              </a:ext>
            </a:extLst>
          </p:cNvPr>
          <p:cNvSpPr txBox="1"/>
          <p:nvPr/>
        </p:nvSpPr>
        <p:spPr>
          <a:xfrm>
            <a:off x="4929133" y="4441371"/>
            <a:ext cx="987707" cy="261610"/>
          </a:xfrm>
          <a:prstGeom prst="rect">
            <a:avLst/>
          </a:prstGeom>
          <a:noFill/>
        </p:spPr>
        <p:txBody>
          <a:bodyPr wrap="square">
            <a:spAutoFit/>
          </a:bodyPr>
          <a:lstStyle/>
          <a:p>
            <a:r>
              <a:rPr lang="en-US" sz="1100" noProof="0" dirty="0">
                <a:ea typeface="Verdana" panose="020B0604030504040204" pitchFamily="34" charset="0"/>
                <a:cs typeface="Verdana" panose="020B0604030504040204" pitchFamily="34" charset="0"/>
              </a:rPr>
              <a:t>M-SHIME</a:t>
            </a:r>
            <a:r>
              <a:rPr lang="en-US" sz="1100" baseline="30000" noProof="0" dirty="0">
                <a:ea typeface="Verdana" panose="020B0604030504040204" pitchFamily="34" charset="0"/>
                <a:cs typeface="Verdana" panose="020B0604030504040204" pitchFamily="34" charset="0"/>
              </a:rPr>
              <a:t>®</a:t>
            </a:r>
            <a:endParaRPr lang="en-US" sz="1100" dirty="0"/>
          </a:p>
        </p:txBody>
      </p:sp>
      <p:sp>
        <p:nvSpPr>
          <p:cNvPr id="34" name="ZoneTexte 33">
            <a:extLst>
              <a:ext uri="{FF2B5EF4-FFF2-40B4-BE49-F238E27FC236}">
                <a16:creationId xmlns:a16="http://schemas.microsoft.com/office/drawing/2014/main" id="{25ACB5BE-7335-33FF-F225-74F21E8407DA}"/>
              </a:ext>
            </a:extLst>
          </p:cNvPr>
          <p:cNvSpPr txBox="1"/>
          <p:nvPr/>
        </p:nvSpPr>
        <p:spPr>
          <a:xfrm>
            <a:off x="4068964" y="5109003"/>
            <a:ext cx="2863851" cy="769441"/>
          </a:xfrm>
          <a:prstGeom prst="rect">
            <a:avLst/>
          </a:prstGeom>
          <a:noFill/>
        </p:spPr>
        <p:txBody>
          <a:bodyPr wrap="square">
            <a:spAutoFit/>
          </a:bodyPr>
          <a:lstStyle/>
          <a:p>
            <a:r>
              <a:rPr lang="en-US" sz="1100" dirty="0"/>
              <a:t>MODÈLES DE CELLULES INTESTINALES</a:t>
            </a:r>
          </a:p>
          <a:p>
            <a:pPr marL="171450" indent="-171450">
              <a:buFont typeface="Wingdings" pitchFamily="2" charset="2"/>
              <a:buChar char="§"/>
            </a:pPr>
            <a:r>
              <a:rPr lang="en-US" sz="1100" dirty="0"/>
              <a:t>Caco-2</a:t>
            </a:r>
          </a:p>
          <a:p>
            <a:pPr marL="171450" indent="-171450">
              <a:buFont typeface="Wingdings" pitchFamily="2" charset="2"/>
              <a:buChar char="§"/>
            </a:pPr>
            <a:r>
              <a:rPr lang="en-US" sz="1100" dirty="0"/>
              <a:t>HT29-Lucia™ </a:t>
            </a:r>
            <a:r>
              <a:rPr lang="en-US" sz="1100" dirty="0" err="1"/>
              <a:t>AhR</a:t>
            </a:r>
            <a:endParaRPr lang="en-US" sz="1100" dirty="0"/>
          </a:p>
          <a:p>
            <a:pPr marL="171450" indent="-171450">
              <a:buFont typeface="Wingdings" pitchFamily="2" charset="2"/>
              <a:buChar char="§"/>
            </a:pPr>
            <a:r>
              <a:rPr lang="en-US" sz="1100" dirty="0" err="1"/>
              <a:t>Organoïdes</a:t>
            </a:r>
            <a:endParaRPr lang="en-US" sz="1100" dirty="0"/>
          </a:p>
        </p:txBody>
      </p:sp>
    </p:spTree>
    <p:extLst>
      <p:ext uri="{BB962C8B-B14F-4D97-AF65-F5344CB8AC3E}">
        <p14:creationId xmlns:p14="http://schemas.microsoft.com/office/powerpoint/2010/main" val="3739149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20BF8-1BA0-3D6A-CB9B-203F0B826478}"/>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E9BC47B5-B05F-0CCB-A3ED-13482569DBF0}"/>
              </a:ext>
            </a:extLst>
          </p:cNvPr>
          <p:cNvSpPr txBox="1">
            <a:spLocks noGrp="1" noRot="1" noMove="1" noResize="1" noEditPoints="1" noAdjustHandles="1" noChangeArrowheads="1" noChangeShapeType="1"/>
          </p:cNvSpPr>
          <p:nvPr/>
        </p:nvSpPr>
        <p:spPr>
          <a:xfrm>
            <a:off x="4208657" y="99513"/>
            <a:ext cx="7983343" cy="646331"/>
          </a:xfrm>
          <a:prstGeom prst="rect">
            <a:avLst/>
          </a:prstGeom>
          <a:noFill/>
        </p:spPr>
        <p:txBody>
          <a:bodyPr wrap="square" rtlCol="0">
            <a:spAutoFit/>
          </a:bodyPr>
          <a:lstStyle/>
          <a:p>
            <a:r>
              <a:rPr lang="fr-BE" sz="800" dirty="0">
                <a:solidFill>
                  <a:schemeClr val="accent1"/>
                </a:solidFill>
              </a:rPr>
              <a:t>Le projet ALAFERM est co-financé par l’Union européenne dans le cadre du Programme Interreg Grande Région 2021-2027</a:t>
            </a:r>
          </a:p>
          <a:p>
            <a:r>
              <a:rPr lang="fr-BE" sz="800" dirty="0">
                <a:solidFill>
                  <a:schemeClr val="accent1"/>
                </a:solidFill>
              </a:rPr>
              <a:t> </a:t>
            </a:r>
          </a:p>
          <a:p>
            <a:r>
              <a:rPr lang="fr-BE" sz="800" dirty="0">
                <a:solidFill>
                  <a:schemeClr val="accent1"/>
                </a:solidFill>
              </a:rPr>
              <a:t>Das Projekt ALAFERM </a:t>
            </a:r>
            <a:r>
              <a:rPr lang="fr-BE" sz="800" dirty="0" err="1">
                <a:solidFill>
                  <a:schemeClr val="accent1"/>
                </a:solidFill>
              </a:rPr>
              <a:t>wird</a:t>
            </a:r>
            <a:r>
              <a:rPr lang="fr-BE" sz="800" dirty="0">
                <a:solidFill>
                  <a:schemeClr val="accent1"/>
                </a:solidFill>
              </a:rPr>
              <a:t> von der </a:t>
            </a:r>
            <a:r>
              <a:rPr lang="fr-BE" sz="800" dirty="0" err="1">
                <a:solidFill>
                  <a:schemeClr val="accent1"/>
                </a:solidFill>
              </a:rPr>
              <a:t>Europäischen</a:t>
            </a:r>
            <a:r>
              <a:rPr lang="fr-BE" sz="800" dirty="0">
                <a:solidFill>
                  <a:schemeClr val="accent1"/>
                </a:solidFill>
              </a:rPr>
              <a:t> Union </a:t>
            </a:r>
            <a:r>
              <a:rPr lang="fr-BE" sz="800" dirty="0" err="1">
                <a:solidFill>
                  <a:schemeClr val="accent1"/>
                </a:solidFill>
              </a:rPr>
              <a:t>im</a:t>
            </a:r>
            <a:r>
              <a:rPr lang="fr-BE" sz="800" dirty="0">
                <a:solidFill>
                  <a:schemeClr val="accent1"/>
                </a:solidFill>
              </a:rPr>
              <a:t> </a:t>
            </a:r>
            <a:r>
              <a:rPr lang="fr-BE" sz="800" dirty="0" err="1">
                <a:solidFill>
                  <a:schemeClr val="accent1"/>
                </a:solidFill>
              </a:rPr>
              <a:t>Rahmen</a:t>
            </a:r>
            <a:r>
              <a:rPr lang="fr-BE" sz="800" dirty="0">
                <a:solidFill>
                  <a:schemeClr val="accent1"/>
                </a:solidFill>
              </a:rPr>
              <a:t> des </a:t>
            </a:r>
            <a:r>
              <a:rPr lang="fr-BE" sz="800" dirty="0" err="1">
                <a:solidFill>
                  <a:schemeClr val="accent1"/>
                </a:solidFill>
              </a:rPr>
              <a:t>Programms</a:t>
            </a:r>
            <a:r>
              <a:rPr lang="fr-BE" sz="800" dirty="0">
                <a:solidFill>
                  <a:schemeClr val="accent1"/>
                </a:solidFill>
              </a:rPr>
              <a:t> Interreg </a:t>
            </a:r>
            <a:r>
              <a:rPr lang="fr-BE" sz="800" dirty="0" err="1">
                <a:solidFill>
                  <a:schemeClr val="accent1"/>
                </a:solidFill>
              </a:rPr>
              <a:t>Großregion</a:t>
            </a:r>
            <a:r>
              <a:rPr lang="fr-BE" sz="800" dirty="0">
                <a:solidFill>
                  <a:schemeClr val="accent1"/>
                </a:solidFill>
              </a:rPr>
              <a:t> 2021–2027 </a:t>
            </a:r>
            <a:r>
              <a:rPr lang="fr-BE" sz="800" dirty="0" err="1">
                <a:solidFill>
                  <a:schemeClr val="accent1"/>
                </a:solidFill>
              </a:rPr>
              <a:t>kofinanziert</a:t>
            </a:r>
            <a:endParaRPr lang="fr-BE" sz="800" dirty="0">
              <a:solidFill>
                <a:schemeClr val="accent1"/>
              </a:solidFill>
            </a:endParaRPr>
          </a:p>
          <a:p>
            <a:endParaRPr lang="fr-BE" sz="1100" dirty="0"/>
          </a:p>
        </p:txBody>
      </p:sp>
      <p:pic>
        <p:nvPicPr>
          <p:cNvPr id="5" name="Image 4">
            <a:extLst>
              <a:ext uri="{FF2B5EF4-FFF2-40B4-BE49-F238E27FC236}">
                <a16:creationId xmlns:a16="http://schemas.microsoft.com/office/drawing/2014/main" id="{CE250F32-6D53-81B5-B8C9-8AE8B9AAAB3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625918" y="6153649"/>
            <a:ext cx="10940164" cy="595444"/>
          </a:xfrm>
          <a:prstGeom prst="rect">
            <a:avLst/>
          </a:prstGeom>
        </p:spPr>
      </p:pic>
      <p:pic>
        <p:nvPicPr>
          <p:cNvPr id="8" name="Image 7">
            <a:extLst>
              <a:ext uri="{FF2B5EF4-FFF2-40B4-BE49-F238E27FC236}">
                <a16:creationId xmlns:a16="http://schemas.microsoft.com/office/drawing/2014/main" id="{A61B6872-2F2B-03FA-5DC5-DF9BD8547AB4}"/>
              </a:ext>
            </a:extLst>
          </p:cNvPr>
          <p:cNvPicPr>
            <a:picLocks noGrp="1" noRot="1" noChangeAspect="1" noMove="1" noResize="1" noEditPoints="1" noAdjustHandles="1" noChangeArrowheads="1" noChangeShapeType="1" noCrop="1"/>
          </p:cNvPicPr>
          <p:nvPr/>
        </p:nvPicPr>
        <p:blipFill>
          <a:blip r:embed="rId4" cstate="print"/>
          <a:stretch>
            <a:fillRect/>
          </a:stretch>
        </p:blipFill>
        <p:spPr>
          <a:xfrm>
            <a:off x="237066" y="0"/>
            <a:ext cx="4068571" cy="2007143"/>
          </a:xfrm>
          <a:prstGeom prst="rect">
            <a:avLst/>
          </a:prstGeom>
        </p:spPr>
      </p:pic>
      <p:sp>
        <p:nvSpPr>
          <p:cNvPr id="32" name="ZoneTexte 31">
            <a:extLst>
              <a:ext uri="{FF2B5EF4-FFF2-40B4-BE49-F238E27FC236}">
                <a16:creationId xmlns:a16="http://schemas.microsoft.com/office/drawing/2014/main" id="{06C2CB80-62FB-3562-8757-1B5F1549475A}"/>
              </a:ext>
            </a:extLst>
          </p:cNvPr>
          <p:cNvSpPr txBox="1"/>
          <p:nvPr/>
        </p:nvSpPr>
        <p:spPr>
          <a:xfrm>
            <a:off x="4342134" y="3658989"/>
            <a:ext cx="2607306" cy="1415772"/>
          </a:xfrm>
          <a:prstGeom prst="rect">
            <a:avLst/>
          </a:prstGeom>
          <a:noFill/>
        </p:spPr>
        <p:txBody>
          <a:bodyPr wrap="square">
            <a:spAutoFit/>
          </a:bodyPr>
          <a:lstStyle/>
          <a:p>
            <a:r>
              <a:rPr lang="en-US" sz="1600" dirty="0">
                <a:ea typeface="Verdana" panose="020B0604030504040204" pitchFamily="34" charset="0"/>
                <a:cs typeface="Verdana" panose="020B0604030504040204" pitchFamily="34" charset="0"/>
              </a:rPr>
              <a:t>Sarah Botilde</a:t>
            </a:r>
          </a:p>
          <a:p>
            <a:pPr algn="ctr"/>
            <a:r>
              <a:rPr lang="en-US" sz="1400" noProof="0" dirty="0" err="1">
                <a:ea typeface="Verdana" panose="020B0604030504040204" pitchFamily="34" charset="0"/>
                <a:cs typeface="Verdana" panose="020B0604030504040204" pitchFamily="34" charset="0"/>
              </a:rPr>
              <a:t>sarah.botilde@help.be</a:t>
            </a:r>
            <a:endParaRPr lang="en-US" sz="1400" noProof="0" dirty="0">
              <a:ea typeface="Verdana" panose="020B0604030504040204" pitchFamily="34" charset="0"/>
              <a:cs typeface="Verdana" panose="020B0604030504040204" pitchFamily="34" charset="0"/>
            </a:endParaRPr>
          </a:p>
          <a:p>
            <a:endParaRPr lang="en-US" sz="1500" noProof="0" dirty="0">
              <a:ea typeface="Verdana" panose="020B0604030504040204" pitchFamily="34" charset="0"/>
              <a:cs typeface="Verdana" panose="020B0604030504040204" pitchFamily="34" charset="0"/>
            </a:endParaRPr>
          </a:p>
          <a:p>
            <a:r>
              <a:rPr lang="en-US" sz="1600" dirty="0">
                <a:ea typeface="Verdana" panose="020B0604030504040204" pitchFamily="34" charset="0"/>
                <a:cs typeface="Verdana" panose="020B0604030504040204" pitchFamily="34" charset="0"/>
              </a:rPr>
              <a:t>Manon Gresse</a:t>
            </a:r>
          </a:p>
          <a:p>
            <a:pPr algn="ctr"/>
            <a:r>
              <a:rPr lang="en-US" sz="1400" dirty="0">
                <a:ea typeface="Verdana" panose="020B0604030504040204" pitchFamily="34" charset="0"/>
                <a:cs typeface="Verdana" panose="020B0604030504040204" pitchFamily="34" charset="0"/>
              </a:rPr>
              <a:t>   m</a:t>
            </a:r>
            <a:r>
              <a:rPr lang="en-US" sz="1400" noProof="0" dirty="0" err="1">
                <a:ea typeface="Verdana" panose="020B0604030504040204" pitchFamily="34" charset="0"/>
                <a:cs typeface="Verdana" panose="020B0604030504040204" pitchFamily="34" charset="0"/>
              </a:rPr>
              <a:t>anon.gresse</a:t>
            </a:r>
            <a:r>
              <a:rPr lang="en-US" sz="1400" dirty="0">
                <a:ea typeface="Verdana" panose="020B0604030504040204" pitchFamily="34" charset="0"/>
                <a:cs typeface="Verdana" panose="020B0604030504040204" pitchFamily="34" charset="0"/>
              </a:rPr>
              <a:t>@</a:t>
            </a:r>
            <a:r>
              <a:rPr lang="en-US" sz="1400" dirty="0" err="1">
                <a:ea typeface="Verdana" panose="020B0604030504040204" pitchFamily="34" charset="0"/>
                <a:cs typeface="Verdana" panose="020B0604030504040204" pitchFamily="34" charset="0"/>
              </a:rPr>
              <a:t>uliege.be</a:t>
            </a:r>
            <a:endParaRPr lang="en-US" sz="1400" noProof="0" dirty="0">
              <a:ea typeface="Verdana" panose="020B0604030504040204" pitchFamily="34" charset="0"/>
              <a:cs typeface="Verdana" panose="020B0604030504040204" pitchFamily="34" charset="0"/>
            </a:endParaRPr>
          </a:p>
          <a:p>
            <a:endParaRPr lang="en-US" sz="1100" dirty="0">
              <a:ea typeface="Verdana" panose="020B0604030504040204" pitchFamily="34" charset="0"/>
              <a:cs typeface="Verdana" panose="020B0604030504040204" pitchFamily="34" charset="0"/>
            </a:endParaRPr>
          </a:p>
        </p:txBody>
      </p:sp>
      <p:sp>
        <p:nvSpPr>
          <p:cNvPr id="34" name="ZoneTexte 33">
            <a:extLst>
              <a:ext uri="{FF2B5EF4-FFF2-40B4-BE49-F238E27FC236}">
                <a16:creationId xmlns:a16="http://schemas.microsoft.com/office/drawing/2014/main" id="{454B4F5C-2445-7787-D59A-94835823DC16}"/>
              </a:ext>
            </a:extLst>
          </p:cNvPr>
          <p:cNvSpPr txBox="1"/>
          <p:nvPr/>
        </p:nvSpPr>
        <p:spPr>
          <a:xfrm>
            <a:off x="3756025" y="2932969"/>
            <a:ext cx="4679950" cy="584775"/>
          </a:xfrm>
          <a:prstGeom prst="rect">
            <a:avLst/>
          </a:prstGeom>
          <a:noFill/>
        </p:spPr>
        <p:txBody>
          <a:bodyPr wrap="square">
            <a:spAutoFit/>
          </a:bodyPr>
          <a:lstStyle/>
          <a:p>
            <a:pPr algn="ctr"/>
            <a:r>
              <a:rPr lang="en-US" sz="3200" b="1" dirty="0"/>
              <a:t>Merci pour </a:t>
            </a:r>
            <a:r>
              <a:rPr lang="en-US" sz="3200" b="1" dirty="0" err="1"/>
              <a:t>votre</a:t>
            </a:r>
            <a:r>
              <a:rPr lang="en-US" sz="3200" b="1" dirty="0"/>
              <a:t> </a:t>
            </a:r>
            <a:r>
              <a:rPr lang="en-US" sz="3200" b="1" dirty="0" err="1"/>
              <a:t>écoute</a:t>
            </a:r>
            <a:r>
              <a:rPr lang="en-US" sz="3200" b="1" dirty="0"/>
              <a:t> !</a:t>
            </a:r>
          </a:p>
        </p:txBody>
      </p:sp>
      <p:pic>
        <p:nvPicPr>
          <p:cNvPr id="2" name="Graphique 1" descr="Enveloppe avec un remplissage uni">
            <a:extLst>
              <a:ext uri="{FF2B5EF4-FFF2-40B4-BE49-F238E27FC236}">
                <a16:creationId xmlns:a16="http://schemas.microsoft.com/office/drawing/2014/main" id="{C896C2E0-8AD9-4F54-24CA-814212301C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89295" y="3941478"/>
            <a:ext cx="252000" cy="252000"/>
          </a:xfrm>
          <a:prstGeom prst="rect">
            <a:avLst/>
          </a:prstGeom>
        </p:spPr>
      </p:pic>
      <p:pic>
        <p:nvPicPr>
          <p:cNvPr id="3" name="Graphique 2" descr="Enveloppe avec un remplissage uni">
            <a:extLst>
              <a:ext uri="{FF2B5EF4-FFF2-40B4-BE49-F238E27FC236}">
                <a16:creationId xmlns:a16="http://schemas.microsoft.com/office/drawing/2014/main" id="{B829F786-83A1-5B46-226A-45E3EFDC83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78174" y="4638924"/>
            <a:ext cx="252000" cy="252000"/>
          </a:xfrm>
          <a:prstGeom prst="rect">
            <a:avLst/>
          </a:prstGeom>
        </p:spPr>
      </p:pic>
    </p:spTree>
    <p:extLst>
      <p:ext uri="{BB962C8B-B14F-4D97-AF65-F5344CB8AC3E}">
        <p14:creationId xmlns:p14="http://schemas.microsoft.com/office/powerpoint/2010/main" val="3707068858"/>
      </p:ext>
    </p:extLst>
  </p:cSld>
  <p:clrMapOvr>
    <a:masterClrMapping/>
  </p:clrMapOvr>
</p:sld>
</file>

<file path=ppt/theme/theme1.xml><?xml version="1.0" encoding="utf-8"?>
<a:theme xmlns:a="http://schemas.openxmlformats.org/drawingml/2006/main" name="Thème Office">
  <a:themeElements>
    <a:clrScheme name="ALAFERM">
      <a:dk1>
        <a:sysClr val="windowText" lastClr="000000"/>
      </a:dk1>
      <a:lt1>
        <a:sysClr val="window" lastClr="FFFFFF"/>
      </a:lt1>
      <a:dk2>
        <a:srgbClr val="FFE3E9"/>
      </a:dk2>
      <a:lt2>
        <a:srgbClr val="F8F6F2"/>
      </a:lt2>
      <a:accent1>
        <a:srgbClr val="003399"/>
      </a:accent1>
      <a:accent2>
        <a:srgbClr val="FFCC00"/>
      </a:accent2>
      <a:accent3>
        <a:srgbClr val="9ACA3C"/>
      </a:accent3>
      <a:accent4>
        <a:srgbClr val="D0ECA2"/>
      </a:accent4>
      <a:accent5>
        <a:srgbClr val="FE9756"/>
      </a:accent5>
      <a:accent6>
        <a:srgbClr val="FF0063"/>
      </a:accent6>
      <a:hlink>
        <a:srgbClr val="0000FF"/>
      </a:hlink>
      <a:folHlink>
        <a:srgbClr val="800080"/>
      </a:folHlink>
    </a:clrScheme>
    <a:fontScheme name="ALAFER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LAFERM - Template PPT light - Bannière 2" id="{3D376661-3557-4423-8F49-7D99D8B8A4D1}" vid="{4CA9A47A-DB7E-4058-A229-A5237C3D362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daa6cfb-79f1-4922-8016-6da3f4965125">
      <Terms xmlns="http://schemas.microsoft.com/office/infopath/2007/PartnerControls"/>
    </lcf76f155ced4ddcb4097134ff3c332f>
    <TaxCatchAll xmlns="caaf26f2-6d09-4c3a-85ab-082eb41f49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A9AAA51F81FE419209AC4296F5B67C" ma:contentTypeVersion="12" ma:contentTypeDescription="Crée un document." ma:contentTypeScope="" ma:versionID="03e08d18dccc6ed4c0dd6287f8ac6424">
  <xsd:schema xmlns:xsd="http://www.w3.org/2001/XMLSchema" xmlns:xs="http://www.w3.org/2001/XMLSchema" xmlns:p="http://schemas.microsoft.com/office/2006/metadata/properties" xmlns:ns2="adaa6cfb-79f1-4922-8016-6da3f4965125" xmlns:ns3="caaf26f2-6d09-4c3a-85ab-082eb41f49cc" targetNamespace="http://schemas.microsoft.com/office/2006/metadata/properties" ma:root="true" ma:fieldsID="43935994157bdc1bb2b506a1409dfb4f" ns2:_="" ns3:_="">
    <xsd:import namespace="adaa6cfb-79f1-4922-8016-6da3f4965125"/>
    <xsd:import namespace="caaf26f2-6d09-4c3a-85ab-082eb41f49c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aa6cfb-79f1-4922-8016-6da3f49651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14a14a2a-5f58-42a6-8446-87e2b7f3970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af26f2-6d09-4c3a-85ab-082eb41f49c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d555344-67f6-4283-b691-52ef579a262d}" ma:internalName="TaxCatchAll" ma:showField="CatchAllData" ma:web="caaf26f2-6d09-4c3a-85ab-082eb41f49c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CC863A-442F-4FA8-8AE6-C255CE5042EE}">
  <ds:schemaRefs>
    <ds:schemaRef ds:uri="adaa6cfb-79f1-4922-8016-6da3f4965125"/>
    <ds:schemaRef ds:uri="http://schemas.microsoft.com/office/2006/documentManagement/types"/>
    <ds:schemaRef ds:uri="http://www.w3.org/XML/1998/namespace"/>
    <ds:schemaRef ds:uri="http://schemas.openxmlformats.org/package/2006/metadata/core-properties"/>
    <ds:schemaRef ds:uri="http://schemas.microsoft.com/office/2006/metadata/properties"/>
    <ds:schemaRef ds:uri="http://purl.org/dc/dcmitype/"/>
    <ds:schemaRef ds:uri="http://purl.org/dc/elements/1.1/"/>
    <ds:schemaRef ds:uri="http://purl.org/dc/terms/"/>
    <ds:schemaRef ds:uri="http://schemas.microsoft.com/office/infopath/2007/PartnerControls"/>
    <ds:schemaRef ds:uri="caaf26f2-6d09-4c3a-85ab-082eb41f49cc"/>
  </ds:schemaRefs>
</ds:datastoreItem>
</file>

<file path=customXml/itemProps2.xml><?xml version="1.0" encoding="utf-8"?>
<ds:datastoreItem xmlns:ds="http://schemas.openxmlformats.org/officeDocument/2006/customXml" ds:itemID="{3E03824A-1AE5-46E5-AB6B-240D555F2A07}">
  <ds:schemaRefs>
    <ds:schemaRef ds:uri="adaa6cfb-79f1-4922-8016-6da3f4965125"/>
    <ds:schemaRef ds:uri="caaf26f2-6d09-4c3a-85ab-082eb41f49c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9E7C6F8-B86A-4555-BFE3-8471B56085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ALAFERM - Template PPT light - Bannière 2</Template>
  <TotalTime>711</TotalTime>
  <Words>4132</Words>
  <Application>Microsoft Office PowerPoint</Application>
  <PresentationFormat>Grand écran</PresentationFormat>
  <Paragraphs>428</Paragraphs>
  <Slides>28</Slides>
  <Notes>28</Notes>
  <HiddenSlides>0</HiddenSlides>
  <MMClips>0</MMClips>
  <ScaleCrop>false</ScaleCrop>
  <HeadingPairs>
    <vt:vector size="4" baseType="variant">
      <vt:variant>
        <vt:lpstr>Thème</vt:lpstr>
      </vt:variant>
      <vt:variant>
        <vt:i4>1</vt:i4>
      </vt:variant>
      <vt:variant>
        <vt:lpstr>Titres des diapositives</vt:lpstr>
      </vt:variant>
      <vt:variant>
        <vt:i4>28</vt:i4>
      </vt:variant>
    </vt:vector>
  </HeadingPairs>
  <TitlesOfParts>
    <vt:vector size="29" baseType="lpstr">
      <vt:lpstr>Thème Office</vt:lpstr>
      <vt:lpstr>ALAFERM</vt:lpstr>
      <vt:lpstr>Objectif</vt:lpstr>
      <vt:lpstr>Présentation PowerPoint</vt:lpstr>
      <vt:lpstr>Présentation PowerPoint</vt:lpstr>
      <vt:lpstr>Objectif</vt:lpstr>
      <vt:lpstr>Objectif</vt:lpstr>
      <vt:lpstr>Process de  valorisation</vt:lpstr>
      <vt:lpstr>Process de  valorisation</vt:lpstr>
      <vt:lpstr>Contexte du projet</vt:lpstr>
      <vt:lpstr>Présentation PowerPoint</vt:lpstr>
      <vt:lpstr>Contexte du projet</vt:lpstr>
      <vt:lpstr>5 partenaires financiers</vt:lpstr>
      <vt:lpstr>16 partenaires méthodologiques </vt:lpstr>
      <vt:lpstr> Partenariat</vt:lpstr>
      <vt:lpstr>5 Modules de travail – 3 ans – Vache, brebis, chèvre</vt:lpstr>
      <vt:lpstr>MT1 à la HEPL</vt:lpstr>
      <vt:lpstr>MT3 (sensibilisation) à la HEPL</vt:lpstr>
      <vt:lpstr>MT4 (Formation) à la HEPL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Province de Liege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Loïc Compère</dc:creator>
  <cp:lastModifiedBy>Sarah Botilde</cp:lastModifiedBy>
  <cp:revision>4</cp:revision>
  <dcterms:created xsi:type="dcterms:W3CDTF">2026-05-28T03:39:39Z</dcterms:created>
  <dcterms:modified xsi:type="dcterms:W3CDTF">2026-10-14T11:36:49Z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0x0101004FA9AAA51F81FE419209AC4296F5B67C</vt:lpwstr>
  </property>
  <property fmtid="{D5CDD505-2E9C-101B-9397-08002B2CF9AE}" pid="3" name="MediaServiceImageTags">
    <vt:lpwstr/>
  </property>
</Properties>
</file>